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51"/>
  </p:notesMasterIdLst>
  <p:sldIdLst>
    <p:sldId id="256" r:id="rId10"/>
    <p:sldId id="259" r:id="rId11"/>
    <p:sldId id="260" r:id="rId12"/>
    <p:sldId id="261" r:id="rId13"/>
    <p:sldId id="262" r:id="rId14"/>
    <p:sldId id="263" r:id="rId15"/>
    <p:sldId id="264" r:id="rId16"/>
    <p:sldId id="265" r:id="rId17"/>
    <p:sldId id="267" r:id="rId18"/>
    <p:sldId id="269" r:id="rId19"/>
    <p:sldId id="268" r:id="rId20"/>
    <p:sldId id="270" r:id="rId21"/>
    <p:sldId id="271" r:id="rId22"/>
    <p:sldId id="274" r:id="rId23"/>
    <p:sldId id="275" r:id="rId24"/>
    <p:sldId id="276" r:id="rId25"/>
    <p:sldId id="277" r:id="rId26"/>
    <p:sldId id="279" r:id="rId27"/>
    <p:sldId id="281" r:id="rId28"/>
    <p:sldId id="299" r:id="rId29"/>
    <p:sldId id="282" r:id="rId30"/>
    <p:sldId id="284" r:id="rId31"/>
    <p:sldId id="286" r:id="rId32"/>
    <p:sldId id="288" r:id="rId33"/>
    <p:sldId id="290" r:id="rId34"/>
    <p:sldId id="292" r:id="rId35"/>
    <p:sldId id="293" r:id="rId36"/>
    <p:sldId id="295" r:id="rId37"/>
    <p:sldId id="297" r:id="rId38"/>
    <p:sldId id="300" r:id="rId39"/>
    <p:sldId id="303" r:id="rId40"/>
    <p:sldId id="304" r:id="rId41"/>
    <p:sldId id="305" r:id="rId42"/>
    <p:sldId id="306" r:id="rId43"/>
    <p:sldId id="311" r:id="rId44"/>
    <p:sldId id="307" r:id="rId45"/>
    <p:sldId id="308" r:id="rId46"/>
    <p:sldId id="309" r:id="rId47"/>
    <p:sldId id="310" r:id="rId48"/>
    <p:sldId id="312" r:id="rId49"/>
    <p:sldId id="31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snapToGrid="0">
      <p:cViewPr>
        <p:scale>
          <a:sx n="50" d="100"/>
          <a:sy n="50" d="100"/>
        </p:scale>
        <p:origin x="-1824"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0C1D8-1666-4EE6-A49F-0FC49D4F6043}" type="datetimeFigureOut">
              <a:rPr lang="en-GB" smtClean="0"/>
              <a:t>09/12/2014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32378-840F-4533-8381-73B38EF6B145}" type="slidenum">
              <a:rPr lang="en-GB" smtClean="0"/>
              <a:t>‹#›</a:t>
            </a:fld>
            <a:endParaRPr lang="en-GB"/>
          </a:p>
        </p:txBody>
      </p:sp>
    </p:spTree>
    <p:extLst>
      <p:ext uri="{BB962C8B-B14F-4D97-AF65-F5344CB8AC3E}">
        <p14:creationId xmlns:p14="http://schemas.microsoft.com/office/powerpoint/2010/main" val="273770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A2C6D-C8FF-4CE2-B55E-67BE110AF143}"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63004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49155C-8CD8-4F9E-8E43-F020BAC1CF53}" type="datetimeFigureOut">
              <a:rPr lang="en-GB" smtClean="0"/>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121136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49155C-8CD8-4F9E-8E43-F020BAC1CF53}" type="datetimeFigureOut">
              <a:rPr lang="en-GB" smtClean="0"/>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269902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49155C-8CD8-4F9E-8E43-F020BAC1CF53}" type="datetimeFigureOut">
              <a:rPr lang="en-GB" smtClean="0"/>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2538704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697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945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293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1044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6030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81068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76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702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49155C-8CD8-4F9E-8E43-F020BAC1CF53}" type="datetimeFigureOut">
              <a:rPr lang="en-GB" smtClean="0"/>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2827018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9338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564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5422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0660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87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4258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2770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0338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98236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78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9155C-8CD8-4F9E-8E43-F020BAC1CF53}" type="datetimeFigureOut">
              <a:rPr lang="en-GB" smtClean="0"/>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1342792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44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748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8645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013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6036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1664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3363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8472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986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17439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49155C-8CD8-4F9E-8E43-F020BAC1CF53}" type="datetimeFigureOut">
              <a:rPr lang="en-GB" smtClean="0"/>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4139954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923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7765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7525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224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3149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588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9791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523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890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696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49155C-8CD8-4F9E-8E43-F020BAC1CF53}" type="datetimeFigureOut">
              <a:rPr lang="en-GB" smtClean="0"/>
              <a:t>09/12/2014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1627276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0690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5908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3446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370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3726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2560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4677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3282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931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880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49155C-8CD8-4F9E-8E43-F020BAC1CF53}" type="datetimeFigureOut">
              <a:rPr lang="en-GB" smtClean="0"/>
              <a:t>09/12/2014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2092090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3275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7086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7259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0659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4528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1075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614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004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6451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63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9155C-8CD8-4F9E-8E43-F020BAC1CF53}" type="datetimeFigureOut">
              <a:rPr lang="en-GB" smtClean="0"/>
              <a:t>09/12/2014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41876664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76612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0142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09871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27974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4210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16925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4647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7922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34166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38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155C-8CD8-4F9E-8E43-F020BAC1CF53}" type="datetimeFigureOut">
              <a:rPr lang="en-GB" smtClean="0"/>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2561668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8747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40722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00135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6703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8582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14074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3935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3139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1881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159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155C-8CD8-4F9E-8E43-F020BAC1CF53}" type="datetimeFigureOut">
              <a:rPr lang="en-GB" smtClean="0"/>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1BDCA-0129-4759-92FF-6EA40190B916}" type="slidenum">
              <a:rPr lang="en-GB" smtClean="0"/>
              <a:t>‹#›</a:t>
            </a:fld>
            <a:endParaRPr lang="en-GB"/>
          </a:p>
        </p:txBody>
      </p:sp>
    </p:spTree>
    <p:extLst>
      <p:ext uri="{BB962C8B-B14F-4D97-AF65-F5344CB8AC3E}">
        <p14:creationId xmlns:p14="http://schemas.microsoft.com/office/powerpoint/2010/main" val="39504789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0487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4111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59660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28151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40260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085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4290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974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25800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589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9155C-8CD8-4F9E-8E43-F020BAC1CF53}" type="datetimeFigureOut">
              <a:rPr lang="en-GB" smtClean="0"/>
              <a:t>09/12/2014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1BDCA-0129-4759-92FF-6EA40190B916}" type="slidenum">
              <a:rPr lang="en-GB" smtClean="0"/>
              <a:t>‹#›</a:t>
            </a:fld>
            <a:endParaRPr lang="en-GB"/>
          </a:p>
        </p:txBody>
      </p:sp>
    </p:spTree>
    <p:extLst>
      <p:ext uri="{BB962C8B-B14F-4D97-AF65-F5344CB8AC3E}">
        <p14:creationId xmlns:p14="http://schemas.microsoft.com/office/powerpoint/2010/main" val="115408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473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272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794A-EDEC-4A0A-8456-87449F14D703}"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2CBF-8178-4538-8433-27441225A8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65630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308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43037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5217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23131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94A04-D81C-40EC-A5D2-16EB0ED26416}" type="datetimeFigureOut">
              <a:rPr lang="en-GB" smtClean="0">
                <a:solidFill>
                  <a:prstClr val="black">
                    <a:tint val="75000"/>
                  </a:prstClr>
                </a:solidFill>
              </a:rPr>
              <a:pPr/>
              <a:t>09/12/2014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8D4BD-793C-49E8-94D0-171648BCC7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27573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t.harrison@naturenurture.org.uk"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Strategies to support the development of resilience in outdoor settings</a:t>
            </a:r>
            <a:endParaRPr lang="en-GB" dirty="0"/>
          </a:p>
        </p:txBody>
      </p:sp>
      <p:sp>
        <p:nvSpPr>
          <p:cNvPr id="3" name="Subtitle 2"/>
          <p:cNvSpPr>
            <a:spLocks noGrp="1"/>
          </p:cNvSpPr>
          <p:nvPr>
            <p:ph type="subTitle" idx="1"/>
          </p:nvPr>
        </p:nvSpPr>
        <p:spPr/>
        <p:txBody>
          <a:bodyPr/>
          <a:lstStyle/>
          <a:p>
            <a:r>
              <a:rPr lang="en-GB" dirty="0" smtClean="0"/>
              <a:t>Running Forest School with Vulnerable Individuals</a:t>
            </a:r>
            <a:endParaRPr lang="en-GB" dirty="0"/>
          </a:p>
        </p:txBody>
      </p:sp>
      <p:pic>
        <p:nvPicPr>
          <p:cNvPr id="4" name="Picture 3"/>
          <p:cNvPicPr>
            <a:picLocks noChangeAspect="1"/>
          </p:cNvPicPr>
          <p:nvPr/>
        </p:nvPicPr>
        <p:blipFill>
          <a:blip r:embed="rId2"/>
          <a:stretch>
            <a:fillRect/>
          </a:stretch>
        </p:blipFill>
        <p:spPr>
          <a:xfrm>
            <a:off x="4962045" y="4619358"/>
            <a:ext cx="2267909" cy="1944793"/>
          </a:xfrm>
          <a:prstGeom prst="rect">
            <a:avLst/>
          </a:prstGeom>
        </p:spPr>
      </p:pic>
    </p:spTree>
    <p:extLst>
      <p:ext uri="{BB962C8B-B14F-4D97-AF65-F5344CB8AC3E}">
        <p14:creationId xmlns:p14="http://schemas.microsoft.com/office/powerpoint/2010/main" val="203831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23" y="183026"/>
            <a:ext cx="11355754" cy="1440160"/>
          </a:xfrm>
        </p:spPr>
        <p:txBody>
          <a:bodyPr>
            <a:normAutofit/>
          </a:bodyPr>
          <a:lstStyle/>
          <a:p>
            <a:pPr algn="l"/>
            <a:r>
              <a:rPr lang="en-GB" dirty="0" smtClean="0">
                <a:solidFill>
                  <a:srgbClr val="C00000"/>
                </a:solidFill>
              </a:rPr>
              <a:t>How can resilience be observed and measured?</a:t>
            </a:r>
            <a:endParaRPr lang="en-GB" dirty="0">
              <a:solidFill>
                <a:srgbClr val="C00000"/>
              </a:solidFill>
            </a:endParaRPr>
          </a:p>
        </p:txBody>
      </p:sp>
      <p:sp>
        <p:nvSpPr>
          <p:cNvPr id="3" name="Content Placeholder 2"/>
          <p:cNvSpPr>
            <a:spLocks noGrp="1"/>
          </p:cNvSpPr>
          <p:nvPr>
            <p:ph idx="1"/>
          </p:nvPr>
        </p:nvSpPr>
        <p:spPr>
          <a:xfrm>
            <a:off x="406400" y="1476469"/>
            <a:ext cx="11449538" cy="789653"/>
          </a:xfrm>
        </p:spPr>
        <p:txBody>
          <a:bodyPr anchor="t">
            <a:normAutofit lnSpcReduction="10000"/>
          </a:bodyPr>
          <a:lstStyle/>
          <a:p>
            <a:pPr marL="0">
              <a:buNone/>
            </a:pPr>
            <a:r>
              <a:rPr lang="en-GB" dirty="0" smtClean="0"/>
              <a:t>Our model builds on the work of Daniel and </a:t>
            </a:r>
            <a:r>
              <a:rPr lang="en-GB" dirty="0" err="1" smtClean="0"/>
              <a:t>Wassell</a:t>
            </a:r>
            <a:r>
              <a:rPr lang="en-GB" dirty="0" smtClean="0"/>
              <a:t> (2002)and </a:t>
            </a:r>
            <a:r>
              <a:rPr lang="en-GB" dirty="0" err="1" smtClean="0"/>
              <a:t>Grotberg</a:t>
            </a:r>
            <a:r>
              <a:rPr lang="en-GB" dirty="0" smtClean="0"/>
              <a:t> (2000).</a:t>
            </a:r>
            <a:endParaRPr lang="en-GB" dirty="0"/>
          </a:p>
        </p:txBody>
      </p:sp>
      <p:pic>
        <p:nvPicPr>
          <p:cNvPr id="4"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709661" y="5622171"/>
            <a:ext cx="1146277" cy="980728"/>
          </a:xfrm>
          <a:prstGeom prst="rect">
            <a:avLst/>
          </a:prstGeom>
          <a:noFill/>
        </p:spPr>
      </p:pic>
    </p:spTree>
    <p:extLst>
      <p:ext uri="{BB962C8B-B14F-4D97-AF65-F5344CB8AC3E}">
        <p14:creationId xmlns:p14="http://schemas.microsoft.com/office/powerpoint/2010/main" val="1848857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23" y="183026"/>
            <a:ext cx="11355754" cy="1440160"/>
          </a:xfrm>
        </p:spPr>
        <p:txBody>
          <a:bodyPr>
            <a:normAutofit/>
          </a:bodyPr>
          <a:lstStyle/>
          <a:p>
            <a:pPr algn="l"/>
            <a:r>
              <a:rPr lang="en-GB" dirty="0" smtClean="0">
                <a:solidFill>
                  <a:srgbClr val="C00000"/>
                </a:solidFill>
              </a:rPr>
              <a:t>How can resilience be observed and measured?</a:t>
            </a:r>
            <a:endParaRPr lang="en-GB" dirty="0">
              <a:solidFill>
                <a:srgbClr val="C00000"/>
              </a:solidFill>
            </a:endParaRPr>
          </a:p>
        </p:txBody>
      </p:sp>
      <p:sp>
        <p:nvSpPr>
          <p:cNvPr id="3" name="Content Placeholder 2"/>
          <p:cNvSpPr>
            <a:spLocks noGrp="1"/>
          </p:cNvSpPr>
          <p:nvPr>
            <p:ph idx="1"/>
          </p:nvPr>
        </p:nvSpPr>
        <p:spPr>
          <a:xfrm>
            <a:off x="406400" y="1623186"/>
            <a:ext cx="11449538" cy="3822039"/>
          </a:xfrm>
        </p:spPr>
        <p:txBody>
          <a:bodyPr anchor="t">
            <a:normAutofit fontScale="92500" lnSpcReduction="20000"/>
          </a:bodyPr>
          <a:lstStyle/>
          <a:p>
            <a:pPr algn="ctr">
              <a:buNone/>
            </a:pPr>
            <a:r>
              <a:rPr lang="en-GB" dirty="0" smtClean="0"/>
              <a:t>‘The Seven Building Blocks of Resilience’</a:t>
            </a:r>
          </a:p>
          <a:p>
            <a:pPr algn="ctr">
              <a:buNone/>
            </a:pPr>
            <a:endParaRPr lang="en-GB" dirty="0" smtClean="0"/>
          </a:p>
          <a:p>
            <a:pPr algn="ctr"/>
            <a:r>
              <a:rPr lang="en-GB" dirty="0" smtClean="0"/>
              <a:t>Mental and emotional health and wellbeing</a:t>
            </a:r>
          </a:p>
          <a:p>
            <a:pPr algn="ctr"/>
            <a:r>
              <a:rPr lang="en-GB" dirty="0" smtClean="0"/>
              <a:t>Physical health and wellbeing</a:t>
            </a:r>
          </a:p>
          <a:p>
            <a:pPr algn="ctr"/>
            <a:r>
              <a:rPr lang="en-GB" dirty="0" smtClean="0"/>
              <a:t>Social health and wellbeing</a:t>
            </a:r>
          </a:p>
          <a:p>
            <a:pPr algn="ctr"/>
            <a:r>
              <a:rPr lang="en-GB" dirty="0" smtClean="0"/>
              <a:t>Talents and interests</a:t>
            </a:r>
          </a:p>
          <a:p>
            <a:pPr algn="ctr"/>
            <a:r>
              <a:rPr lang="en-GB" dirty="0" smtClean="0"/>
              <a:t>Positive Values</a:t>
            </a:r>
          </a:p>
          <a:p>
            <a:pPr algn="ctr"/>
            <a:r>
              <a:rPr lang="en-GB" dirty="0" smtClean="0"/>
              <a:t>Creativity and imagination</a:t>
            </a:r>
          </a:p>
          <a:p>
            <a:pPr algn="ctr"/>
            <a:r>
              <a:rPr lang="en-GB" dirty="0" smtClean="0"/>
              <a:t>Knowledge and Understanding</a:t>
            </a:r>
          </a:p>
          <a:p>
            <a:pPr algn="ctr"/>
            <a:endParaRPr lang="en-GB" dirty="0"/>
          </a:p>
        </p:txBody>
      </p:sp>
      <p:pic>
        <p:nvPicPr>
          <p:cNvPr id="4"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709661" y="5622171"/>
            <a:ext cx="1146277" cy="980728"/>
          </a:xfrm>
          <a:prstGeom prst="rect">
            <a:avLst/>
          </a:prstGeom>
          <a:noFill/>
        </p:spPr>
      </p:pic>
    </p:spTree>
    <p:extLst>
      <p:ext uri="{BB962C8B-B14F-4D97-AF65-F5344CB8AC3E}">
        <p14:creationId xmlns:p14="http://schemas.microsoft.com/office/powerpoint/2010/main" val="269234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692696"/>
            <a:ext cx="8229600" cy="1224136"/>
          </a:xfrm>
        </p:spPr>
        <p:txBody>
          <a:bodyPr>
            <a:normAutofit fontScale="90000"/>
          </a:bodyPr>
          <a:lstStyle/>
          <a:p>
            <a:pPr algn="l"/>
            <a:r>
              <a:rPr lang="en-GB" dirty="0" smtClean="0">
                <a:solidFill>
                  <a:srgbClr val="C00000"/>
                </a:solidFill>
              </a:rPr>
              <a:t>Observation and Assessment Informs Practice</a:t>
            </a:r>
            <a:endParaRPr lang="en-GB" dirty="0">
              <a:solidFill>
                <a:srgbClr val="C00000"/>
              </a:solidFill>
            </a:endParaRPr>
          </a:p>
        </p:txBody>
      </p:sp>
      <p:sp>
        <p:nvSpPr>
          <p:cNvPr id="4" name="TextBox 3"/>
          <p:cNvSpPr txBox="1"/>
          <p:nvPr/>
        </p:nvSpPr>
        <p:spPr>
          <a:xfrm>
            <a:off x="2135560" y="4581129"/>
            <a:ext cx="1728192" cy="646331"/>
          </a:xfrm>
          <a:prstGeom prst="rect">
            <a:avLst/>
          </a:prstGeom>
          <a:noFill/>
        </p:spPr>
        <p:txBody>
          <a:bodyPr wrap="square" rtlCol="0">
            <a:spAutoFit/>
          </a:bodyPr>
          <a:lstStyle/>
          <a:p>
            <a:pPr algn="ctr"/>
            <a:r>
              <a:rPr lang="en-GB" sz="3600" dirty="0">
                <a:solidFill>
                  <a:prstClr val="black"/>
                </a:solidFill>
              </a:rPr>
              <a:t>Nature</a:t>
            </a:r>
          </a:p>
        </p:txBody>
      </p:sp>
      <p:sp>
        <p:nvSpPr>
          <p:cNvPr id="5" name="TextBox 4"/>
          <p:cNvSpPr txBox="1"/>
          <p:nvPr/>
        </p:nvSpPr>
        <p:spPr>
          <a:xfrm>
            <a:off x="3503712"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6" name="TextBox 5"/>
          <p:cNvSpPr txBox="1"/>
          <p:nvPr/>
        </p:nvSpPr>
        <p:spPr>
          <a:xfrm>
            <a:off x="4151784" y="4581129"/>
            <a:ext cx="1728192" cy="646331"/>
          </a:xfrm>
          <a:prstGeom prst="rect">
            <a:avLst/>
          </a:prstGeom>
          <a:noFill/>
        </p:spPr>
        <p:txBody>
          <a:bodyPr wrap="square" rtlCol="0">
            <a:spAutoFit/>
          </a:bodyPr>
          <a:lstStyle/>
          <a:p>
            <a:pPr algn="ctr"/>
            <a:r>
              <a:rPr lang="en-GB" sz="3600" dirty="0">
                <a:solidFill>
                  <a:prstClr val="black"/>
                </a:solidFill>
              </a:rPr>
              <a:t>Nurture</a:t>
            </a:r>
          </a:p>
        </p:txBody>
      </p:sp>
      <p:sp>
        <p:nvSpPr>
          <p:cNvPr id="7" name="TextBox 6"/>
          <p:cNvSpPr txBox="1"/>
          <p:nvPr/>
        </p:nvSpPr>
        <p:spPr>
          <a:xfrm>
            <a:off x="5663952"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8" name="TextBox 7"/>
          <p:cNvSpPr txBox="1"/>
          <p:nvPr/>
        </p:nvSpPr>
        <p:spPr>
          <a:xfrm>
            <a:off x="6023992" y="4581129"/>
            <a:ext cx="1440160" cy="646331"/>
          </a:xfrm>
          <a:prstGeom prst="rect">
            <a:avLst/>
          </a:prstGeom>
          <a:noFill/>
        </p:spPr>
        <p:txBody>
          <a:bodyPr wrap="square" rtlCol="0">
            <a:spAutoFit/>
          </a:bodyPr>
          <a:lstStyle/>
          <a:p>
            <a:pPr algn="ctr"/>
            <a:r>
              <a:rPr lang="en-GB" sz="3600" dirty="0">
                <a:solidFill>
                  <a:prstClr val="black"/>
                </a:solidFill>
              </a:rPr>
              <a:t>Play</a:t>
            </a:r>
          </a:p>
        </p:txBody>
      </p:sp>
      <p:sp>
        <p:nvSpPr>
          <p:cNvPr id="9" name="TextBox 8"/>
          <p:cNvSpPr txBox="1"/>
          <p:nvPr/>
        </p:nvSpPr>
        <p:spPr>
          <a:xfrm>
            <a:off x="7032104"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10" name="TextBox 9"/>
          <p:cNvSpPr txBox="1"/>
          <p:nvPr/>
        </p:nvSpPr>
        <p:spPr>
          <a:xfrm>
            <a:off x="7176120" y="4581129"/>
            <a:ext cx="2880320" cy="646331"/>
          </a:xfrm>
          <a:prstGeom prst="rect">
            <a:avLst/>
          </a:prstGeom>
          <a:noFill/>
        </p:spPr>
        <p:txBody>
          <a:bodyPr wrap="square" rtlCol="0">
            <a:spAutoFit/>
          </a:bodyPr>
          <a:lstStyle/>
          <a:p>
            <a:pPr algn="ctr"/>
            <a:r>
              <a:rPr lang="en-GB" sz="3600" dirty="0">
                <a:solidFill>
                  <a:prstClr val="black"/>
                </a:solidFill>
              </a:rPr>
              <a:t>Resilience</a:t>
            </a:r>
          </a:p>
        </p:txBody>
      </p:sp>
      <p:sp>
        <p:nvSpPr>
          <p:cNvPr id="11" name="Rectangle 10"/>
          <p:cNvSpPr/>
          <p:nvPr/>
        </p:nvSpPr>
        <p:spPr>
          <a:xfrm>
            <a:off x="1775520" y="2492896"/>
            <a:ext cx="8640960" cy="1569660"/>
          </a:xfrm>
          <a:prstGeom prst="rect">
            <a:avLst/>
          </a:prstGeom>
        </p:spPr>
        <p:txBody>
          <a:bodyPr wrap="square">
            <a:spAutoFit/>
          </a:bodyPr>
          <a:lstStyle/>
          <a:p>
            <a:r>
              <a:rPr lang="en-GB" sz="3200" dirty="0">
                <a:solidFill>
                  <a:prstClr val="black"/>
                </a:solidFill>
              </a:rPr>
              <a:t>Intervention for each individual is crafted using the insight gained from observation and assessment and applied using the tools of Nature Nurture:</a:t>
            </a:r>
          </a:p>
        </p:txBody>
      </p:sp>
      <p:pic>
        <p:nvPicPr>
          <p:cNvPr id="12"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780001" y="5684694"/>
            <a:ext cx="1146277" cy="980728"/>
          </a:xfrm>
          <a:prstGeom prst="rect">
            <a:avLst/>
          </a:prstGeom>
          <a:noFill/>
        </p:spPr>
      </p:pic>
    </p:spTree>
    <p:extLst>
      <p:ext uri="{BB962C8B-B14F-4D97-AF65-F5344CB8AC3E}">
        <p14:creationId xmlns:p14="http://schemas.microsoft.com/office/powerpoint/2010/main" val="753962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62" y="500508"/>
            <a:ext cx="10972800" cy="1143000"/>
          </a:xfrm>
        </p:spPr>
        <p:txBody>
          <a:bodyPr>
            <a:normAutofit fontScale="90000"/>
          </a:bodyPr>
          <a:lstStyle/>
          <a:p>
            <a:r>
              <a:rPr lang="en-GB" dirty="0" smtClean="0"/>
              <a:t>Barriers to Resilience – what are the influencing factors that make individuals vulnerable?</a:t>
            </a:r>
            <a:endParaRPr lang="en-GB" dirty="0"/>
          </a:p>
        </p:txBody>
      </p:sp>
      <p:sp>
        <p:nvSpPr>
          <p:cNvPr id="3" name="TextBox 2"/>
          <p:cNvSpPr txBox="1"/>
          <p:nvPr/>
        </p:nvSpPr>
        <p:spPr>
          <a:xfrm>
            <a:off x="295110" y="4536415"/>
            <a:ext cx="4824536" cy="707886"/>
          </a:xfrm>
          <a:prstGeom prst="rect">
            <a:avLst/>
          </a:prstGeom>
          <a:noFill/>
        </p:spPr>
        <p:txBody>
          <a:bodyPr wrap="square" rtlCol="0">
            <a:spAutoFit/>
          </a:bodyPr>
          <a:lstStyle/>
          <a:p>
            <a:r>
              <a:rPr lang="en-GB" sz="4000" b="1" dirty="0">
                <a:solidFill>
                  <a:prstClr val="black"/>
                </a:solidFill>
              </a:rPr>
              <a:t>Poor mental health</a:t>
            </a:r>
          </a:p>
        </p:txBody>
      </p:sp>
      <p:sp>
        <p:nvSpPr>
          <p:cNvPr id="4" name="TextBox 3"/>
          <p:cNvSpPr txBox="1"/>
          <p:nvPr/>
        </p:nvSpPr>
        <p:spPr>
          <a:xfrm>
            <a:off x="2707378" y="2959043"/>
            <a:ext cx="4824536" cy="1323439"/>
          </a:xfrm>
          <a:prstGeom prst="rect">
            <a:avLst/>
          </a:prstGeom>
          <a:noFill/>
        </p:spPr>
        <p:txBody>
          <a:bodyPr wrap="square" rtlCol="0">
            <a:spAutoFit/>
          </a:bodyPr>
          <a:lstStyle/>
          <a:p>
            <a:r>
              <a:rPr lang="en-GB" sz="4000" b="1" dirty="0" smtClean="0">
                <a:solidFill>
                  <a:prstClr val="black"/>
                </a:solidFill>
              </a:rPr>
              <a:t>Learning difficulty or disability</a:t>
            </a:r>
            <a:endParaRPr lang="en-GB" sz="4000" b="1" dirty="0">
              <a:solidFill>
                <a:prstClr val="black"/>
              </a:solidFill>
            </a:endParaRPr>
          </a:p>
        </p:txBody>
      </p:sp>
      <p:sp>
        <p:nvSpPr>
          <p:cNvPr id="5" name="TextBox 4"/>
          <p:cNvSpPr txBox="1"/>
          <p:nvPr/>
        </p:nvSpPr>
        <p:spPr>
          <a:xfrm>
            <a:off x="7019494" y="4600547"/>
            <a:ext cx="4824536" cy="1938992"/>
          </a:xfrm>
          <a:prstGeom prst="rect">
            <a:avLst/>
          </a:prstGeom>
          <a:noFill/>
        </p:spPr>
        <p:txBody>
          <a:bodyPr wrap="square" rtlCol="0">
            <a:spAutoFit/>
          </a:bodyPr>
          <a:lstStyle/>
          <a:p>
            <a:r>
              <a:rPr lang="en-GB" sz="4000" b="1" dirty="0" smtClean="0">
                <a:solidFill>
                  <a:prstClr val="black"/>
                </a:solidFill>
              </a:rPr>
              <a:t>Long term physical illness of self or significant other</a:t>
            </a:r>
            <a:endParaRPr lang="en-GB" sz="4000" b="1" dirty="0">
              <a:solidFill>
                <a:prstClr val="black"/>
              </a:solidFill>
            </a:endParaRPr>
          </a:p>
        </p:txBody>
      </p:sp>
      <p:sp>
        <p:nvSpPr>
          <p:cNvPr id="6" name="TextBox 5"/>
          <p:cNvSpPr txBox="1"/>
          <p:nvPr/>
        </p:nvSpPr>
        <p:spPr>
          <a:xfrm>
            <a:off x="979984" y="1997224"/>
            <a:ext cx="4824536" cy="707886"/>
          </a:xfrm>
          <a:prstGeom prst="rect">
            <a:avLst/>
          </a:prstGeom>
          <a:noFill/>
        </p:spPr>
        <p:txBody>
          <a:bodyPr wrap="square" rtlCol="0">
            <a:spAutoFit/>
          </a:bodyPr>
          <a:lstStyle/>
          <a:p>
            <a:r>
              <a:rPr lang="en-GB" sz="4000" b="1" dirty="0" smtClean="0">
                <a:solidFill>
                  <a:prstClr val="black"/>
                </a:solidFill>
              </a:rPr>
              <a:t>Too much stress</a:t>
            </a:r>
            <a:endParaRPr lang="en-GB" sz="4000" b="1" dirty="0">
              <a:solidFill>
                <a:prstClr val="black"/>
              </a:solidFill>
            </a:endParaRPr>
          </a:p>
        </p:txBody>
      </p:sp>
      <p:sp>
        <p:nvSpPr>
          <p:cNvPr id="7" name="TextBox 6"/>
          <p:cNvSpPr txBox="1"/>
          <p:nvPr/>
        </p:nvSpPr>
        <p:spPr>
          <a:xfrm>
            <a:off x="7367464" y="2240868"/>
            <a:ext cx="4824536" cy="707886"/>
          </a:xfrm>
          <a:prstGeom prst="rect">
            <a:avLst/>
          </a:prstGeom>
          <a:noFill/>
        </p:spPr>
        <p:txBody>
          <a:bodyPr wrap="square" rtlCol="0">
            <a:spAutoFit/>
          </a:bodyPr>
          <a:lstStyle/>
          <a:p>
            <a:r>
              <a:rPr lang="en-GB" sz="4000" b="1" dirty="0" smtClean="0">
                <a:solidFill>
                  <a:prstClr val="black"/>
                </a:solidFill>
              </a:rPr>
              <a:t>Anxiety</a:t>
            </a:r>
            <a:endParaRPr lang="en-GB" sz="4000" b="1" dirty="0">
              <a:solidFill>
                <a:prstClr val="black"/>
              </a:solidFill>
            </a:endParaRPr>
          </a:p>
        </p:txBody>
      </p:sp>
      <p:sp>
        <p:nvSpPr>
          <p:cNvPr id="8" name="TextBox 7"/>
          <p:cNvSpPr txBox="1"/>
          <p:nvPr/>
        </p:nvSpPr>
        <p:spPr>
          <a:xfrm>
            <a:off x="8135699" y="3266819"/>
            <a:ext cx="7920880" cy="707886"/>
          </a:xfrm>
          <a:prstGeom prst="rect">
            <a:avLst/>
          </a:prstGeom>
          <a:noFill/>
        </p:spPr>
        <p:txBody>
          <a:bodyPr wrap="square" rtlCol="0">
            <a:spAutoFit/>
          </a:bodyPr>
          <a:lstStyle/>
          <a:p>
            <a:r>
              <a:rPr lang="en-GB" sz="4000" b="1" dirty="0" smtClean="0">
                <a:solidFill>
                  <a:prstClr val="black"/>
                </a:solidFill>
              </a:rPr>
              <a:t>Addiction</a:t>
            </a:r>
            <a:endParaRPr lang="en-GB" sz="4000" b="1" dirty="0">
              <a:solidFill>
                <a:prstClr val="black"/>
              </a:solidFill>
            </a:endParaRPr>
          </a:p>
        </p:txBody>
      </p:sp>
      <p:sp>
        <p:nvSpPr>
          <p:cNvPr id="9" name="TextBox 8"/>
          <p:cNvSpPr txBox="1"/>
          <p:nvPr/>
        </p:nvSpPr>
        <p:spPr>
          <a:xfrm>
            <a:off x="1512985" y="5759844"/>
            <a:ext cx="4824536" cy="707886"/>
          </a:xfrm>
          <a:prstGeom prst="rect">
            <a:avLst/>
          </a:prstGeom>
          <a:noFill/>
        </p:spPr>
        <p:txBody>
          <a:bodyPr wrap="square" rtlCol="0">
            <a:spAutoFit/>
          </a:bodyPr>
          <a:lstStyle/>
          <a:p>
            <a:r>
              <a:rPr lang="en-GB" sz="4000" b="1" dirty="0" smtClean="0">
                <a:solidFill>
                  <a:prstClr val="black"/>
                </a:solidFill>
              </a:rPr>
              <a:t>Abuse</a:t>
            </a:r>
            <a:endParaRPr lang="en-GB" sz="4000" b="1" dirty="0">
              <a:solidFill>
                <a:prstClr val="black"/>
              </a:solidFill>
            </a:endParaRPr>
          </a:p>
        </p:txBody>
      </p:sp>
      <p:sp>
        <p:nvSpPr>
          <p:cNvPr id="10" name="TextBox 9"/>
          <p:cNvSpPr txBox="1"/>
          <p:nvPr/>
        </p:nvSpPr>
        <p:spPr>
          <a:xfrm>
            <a:off x="11265715" y="589075"/>
            <a:ext cx="830424" cy="1077218"/>
          </a:xfrm>
          <a:prstGeom prst="rect">
            <a:avLst/>
          </a:prstGeom>
          <a:noFill/>
        </p:spPr>
        <p:txBody>
          <a:bodyPr wrap="square" rtlCol="0">
            <a:spAutoFit/>
          </a:bodyPr>
          <a:lstStyle/>
          <a:p>
            <a:pPr algn="ctr"/>
            <a:r>
              <a:rPr lang="en-GB" sz="3200" b="1" dirty="0" smtClean="0">
                <a:solidFill>
                  <a:srgbClr val="FF0000"/>
                </a:solidFill>
              </a:rPr>
              <a:t>3, 4, 5</a:t>
            </a:r>
            <a:endParaRPr lang="en-GB" sz="3200" b="1" dirty="0">
              <a:solidFill>
                <a:srgbClr val="FF0000"/>
              </a:solidFill>
            </a:endParaRPr>
          </a:p>
        </p:txBody>
      </p:sp>
    </p:spTree>
    <p:extLst>
      <p:ext uri="{BB962C8B-B14F-4D97-AF65-F5344CB8AC3E}">
        <p14:creationId xmlns:p14="http://schemas.microsoft.com/office/powerpoint/2010/main" val="368493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and trauma</a:t>
            </a:r>
            <a:endParaRPr lang="en-GB" dirty="0"/>
          </a:p>
        </p:txBody>
      </p:sp>
    </p:spTree>
    <p:extLst>
      <p:ext uri="{BB962C8B-B14F-4D97-AF65-F5344CB8AC3E}">
        <p14:creationId xmlns:p14="http://schemas.microsoft.com/office/powerpoint/2010/main" val="1074232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18524" y="3269426"/>
            <a:ext cx="1144953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916844" y="3773482"/>
            <a:ext cx="2808312" cy="369332"/>
          </a:xfrm>
          <a:prstGeom prst="rect">
            <a:avLst/>
          </a:prstGeom>
          <a:noFill/>
        </p:spPr>
        <p:txBody>
          <a:bodyPr wrap="square" rtlCol="0">
            <a:spAutoFit/>
          </a:bodyPr>
          <a:lstStyle/>
          <a:p>
            <a:r>
              <a:rPr lang="en-GB" dirty="0">
                <a:solidFill>
                  <a:prstClr val="black"/>
                </a:solidFill>
              </a:rPr>
              <a:t>Under stimulation</a:t>
            </a:r>
          </a:p>
        </p:txBody>
      </p:sp>
      <p:sp>
        <p:nvSpPr>
          <p:cNvPr id="6" name="TextBox 5"/>
          <p:cNvSpPr txBox="1"/>
          <p:nvPr/>
        </p:nvSpPr>
        <p:spPr>
          <a:xfrm>
            <a:off x="4530467" y="2952526"/>
            <a:ext cx="3675687" cy="369332"/>
          </a:xfrm>
          <a:prstGeom prst="rect">
            <a:avLst/>
          </a:prstGeom>
          <a:noFill/>
        </p:spPr>
        <p:txBody>
          <a:bodyPr wrap="square" rtlCol="0">
            <a:spAutoFit/>
          </a:bodyPr>
          <a:lstStyle/>
          <a:p>
            <a:r>
              <a:rPr lang="en-GB" dirty="0">
                <a:solidFill>
                  <a:prstClr val="black"/>
                </a:solidFill>
              </a:rPr>
              <a:t>Simulation, stress and challenge</a:t>
            </a:r>
          </a:p>
        </p:txBody>
      </p:sp>
      <p:sp>
        <p:nvSpPr>
          <p:cNvPr id="8" name="TextBox 7"/>
          <p:cNvSpPr txBox="1"/>
          <p:nvPr/>
        </p:nvSpPr>
        <p:spPr>
          <a:xfrm>
            <a:off x="8988151" y="3662308"/>
            <a:ext cx="2808312" cy="369332"/>
          </a:xfrm>
          <a:prstGeom prst="rect">
            <a:avLst/>
          </a:prstGeom>
          <a:noFill/>
        </p:spPr>
        <p:txBody>
          <a:bodyPr wrap="square" rtlCol="0">
            <a:spAutoFit/>
          </a:bodyPr>
          <a:lstStyle/>
          <a:p>
            <a:r>
              <a:rPr lang="en-GB" dirty="0">
                <a:solidFill>
                  <a:prstClr val="black"/>
                </a:solidFill>
              </a:rPr>
              <a:t>Overwhelming stress</a:t>
            </a:r>
          </a:p>
        </p:txBody>
      </p:sp>
    </p:spTree>
    <p:extLst>
      <p:ext uri="{BB962C8B-B14F-4D97-AF65-F5344CB8AC3E}">
        <p14:creationId xmlns:p14="http://schemas.microsoft.com/office/powerpoint/2010/main" val="1956895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52399" y="3068219"/>
            <a:ext cx="8014367" cy="860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1332783" y="2361237"/>
            <a:ext cx="1224136" cy="584775"/>
          </a:xfrm>
          <a:prstGeom prst="rect">
            <a:avLst/>
          </a:prstGeom>
          <a:noFill/>
        </p:spPr>
        <p:txBody>
          <a:bodyPr wrap="square" rtlCol="0">
            <a:spAutoFit/>
          </a:bodyPr>
          <a:lstStyle/>
          <a:p>
            <a:r>
              <a:rPr lang="en-GB" sz="3200" dirty="0">
                <a:solidFill>
                  <a:prstClr val="black"/>
                </a:solidFill>
              </a:rPr>
              <a:t>Stress</a:t>
            </a:r>
          </a:p>
        </p:txBody>
      </p:sp>
      <p:sp>
        <p:nvSpPr>
          <p:cNvPr id="4" name="TextBox 3"/>
          <p:cNvSpPr txBox="1"/>
          <p:nvPr/>
        </p:nvSpPr>
        <p:spPr>
          <a:xfrm>
            <a:off x="3493023" y="2115016"/>
            <a:ext cx="1512168" cy="1077218"/>
          </a:xfrm>
          <a:prstGeom prst="rect">
            <a:avLst/>
          </a:prstGeom>
          <a:noFill/>
        </p:spPr>
        <p:txBody>
          <a:bodyPr wrap="square" rtlCol="0">
            <a:spAutoFit/>
          </a:bodyPr>
          <a:lstStyle/>
          <a:p>
            <a:r>
              <a:rPr lang="en-GB" sz="3200" dirty="0">
                <a:solidFill>
                  <a:prstClr val="black"/>
                </a:solidFill>
              </a:rPr>
              <a:t>Chronic</a:t>
            </a:r>
          </a:p>
          <a:p>
            <a:r>
              <a:rPr lang="en-GB" sz="3200" dirty="0">
                <a:solidFill>
                  <a:prstClr val="black"/>
                </a:solidFill>
              </a:rPr>
              <a:t>Stress</a:t>
            </a:r>
          </a:p>
        </p:txBody>
      </p:sp>
      <p:sp>
        <p:nvSpPr>
          <p:cNvPr id="5" name="TextBox 4"/>
          <p:cNvSpPr txBox="1"/>
          <p:nvPr/>
        </p:nvSpPr>
        <p:spPr>
          <a:xfrm>
            <a:off x="5653136" y="2194702"/>
            <a:ext cx="1656184" cy="584775"/>
          </a:xfrm>
          <a:prstGeom prst="rect">
            <a:avLst/>
          </a:prstGeom>
          <a:noFill/>
        </p:spPr>
        <p:txBody>
          <a:bodyPr wrap="square" rtlCol="0">
            <a:spAutoFit/>
          </a:bodyPr>
          <a:lstStyle/>
          <a:p>
            <a:r>
              <a:rPr lang="en-GB" sz="3200" dirty="0">
                <a:solidFill>
                  <a:prstClr val="black"/>
                </a:solidFill>
              </a:rPr>
              <a:t>Trauma</a:t>
            </a:r>
          </a:p>
        </p:txBody>
      </p:sp>
      <p:sp>
        <p:nvSpPr>
          <p:cNvPr id="6" name="TextBox 5"/>
          <p:cNvSpPr txBox="1"/>
          <p:nvPr/>
        </p:nvSpPr>
        <p:spPr>
          <a:xfrm>
            <a:off x="9024214" y="2240868"/>
            <a:ext cx="1656184" cy="1077218"/>
          </a:xfrm>
          <a:prstGeom prst="rect">
            <a:avLst/>
          </a:prstGeom>
          <a:noFill/>
        </p:spPr>
        <p:txBody>
          <a:bodyPr wrap="square" rtlCol="0">
            <a:spAutoFit/>
          </a:bodyPr>
          <a:lstStyle/>
          <a:p>
            <a:pPr algn="ctr"/>
            <a:r>
              <a:rPr lang="en-GB" sz="3200" dirty="0">
                <a:solidFill>
                  <a:prstClr val="black"/>
                </a:solidFill>
              </a:rPr>
              <a:t>Complex Trauma</a:t>
            </a:r>
          </a:p>
        </p:txBody>
      </p:sp>
      <p:sp>
        <p:nvSpPr>
          <p:cNvPr id="7" name="TextBox 6"/>
          <p:cNvSpPr txBox="1"/>
          <p:nvPr/>
        </p:nvSpPr>
        <p:spPr>
          <a:xfrm>
            <a:off x="9240238" y="3825044"/>
            <a:ext cx="1224136" cy="1077218"/>
          </a:xfrm>
          <a:prstGeom prst="rect">
            <a:avLst/>
          </a:prstGeom>
          <a:noFill/>
        </p:spPr>
        <p:txBody>
          <a:bodyPr wrap="square" rtlCol="0">
            <a:spAutoFit/>
          </a:bodyPr>
          <a:lstStyle/>
          <a:p>
            <a:pPr algn="ctr"/>
            <a:r>
              <a:rPr lang="en-GB" sz="3200" dirty="0">
                <a:solidFill>
                  <a:prstClr val="black"/>
                </a:solidFill>
              </a:rPr>
              <a:t>PTSD</a:t>
            </a:r>
          </a:p>
          <a:p>
            <a:pPr algn="ctr"/>
            <a:r>
              <a:rPr lang="en-GB" sz="3200" dirty="0">
                <a:solidFill>
                  <a:prstClr val="black"/>
                </a:solidFill>
              </a:rPr>
              <a:t>PD</a:t>
            </a:r>
          </a:p>
        </p:txBody>
      </p:sp>
      <p:sp>
        <p:nvSpPr>
          <p:cNvPr id="8" name="Curved Right Arrow 7"/>
          <p:cNvSpPr/>
          <p:nvPr/>
        </p:nvSpPr>
        <p:spPr>
          <a:xfrm>
            <a:off x="8376142" y="3032956"/>
            <a:ext cx="864096" cy="1368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Curved Right Arrow 8"/>
          <p:cNvSpPr/>
          <p:nvPr/>
        </p:nvSpPr>
        <p:spPr>
          <a:xfrm rot="10800000">
            <a:off x="10536128" y="2924944"/>
            <a:ext cx="864096" cy="1368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339184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69850"/>
            <a:ext cx="10963275" cy="1325563"/>
          </a:xfrm>
        </p:spPr>
        <p:txBody>
          <a:bodyPr/>
          <a:lstStyle/>
          <a:p>
            <a:r>
              <a:rPr lang="en-GB" dirty="0" smtClean="0"/>
              <a:t>Agency, Self Efficacy, Empowerment, Resilience</a:t>
            </a:r>
            <a:endParaRPr lang="en-GB" dirty="0"/>
          </a:p>
        </p:txBody>
      </p:sp>
    </p:spTree>
    <p:extLst>
      <p:ext uri="{BB962C8B-B14F-4D97-AF65-F5344CB8AC3E}">
        <p14:creationId xmlns:p14="http://schemas.microsoft.com/office/powerpoint/2010/main" val="203788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2696"/>
            <a:ext cx="11582400" cy="1224136"/>
          </a:xfrm>
        </p:spPr>
        <p:txBody>
          <a:bodyPr>
            <a:normAutofit fontScale="90000"/>
          </a:bodyPr>
          <a:lstStyle/>
          <a:p>
            <a:pPr algn="ctr"/>
            <a:r>
              <a:rPr lang="en-GB" dirty="0" smtClean="0">
                <a:solidFill>
                  <a:srgbClr val="C00000"/>
                </a:solidFill>
              </a:rPr>
              <a:t>Strategies we can use in Forest School to promote Resilience</a:t>
            </a:r>
            <a:endParaRPr lang="en-GB" dirty="0">
              <a:solidFill>
                <a:srgbClr val="C00000"/>
              </a:solidFill>
            </a:endParaRPr>
          </a:p>
        </p:txBody>
      </p:sp>
      <p:sp>
        <p:nvSpPr>
          <p:cNvPr id="4" name="TextBox 3"/>
          <p:cNvSpPr txBox="1"/>
          <p:nvPr/>
        </p:nvSpPr>
        <p:spPr>
          <a:xfrm>
            <a:off x="2135560" y="4581129"/>
            <a:ext cx="1728192" cy="646331"/>
          </a:xfrm>
          <a:prstGeom prst="rect">
            <a:avLst/>
          </a:prstGeom>
          <a:noFill/>
        </p:spPr>
        <p:txBody>
          <a:bodyPr wrap="square" rtlCol="0">
            <a:spAutoFit/>
          </a:bodyPr>
          <a:lstStyle/>
          <a:p>
            <a:pPr algn="ctr"/>
            <a:r>
              <a:rPr lang="en-GB" sz="3600" dirty="0">
                <a:solidFill>
                  <a:prstClr val="black"/>
                </a:solidFill>
              </a:rPr>
              <a:t>Nature</a:t>
            </a:r>
          </a:p>
        </p:txBody>
      </p:sp>
      <p:sp>
        <p:nvSpPr>
          <p:cNvPr id="5" name="TextBox 4"/>
          <p:cNvSpPr txBox="1"/>
          <p:nvPr/>
        </p:nvSpPr>
        <p:spPr>
          <a:xfrm>
            <a:off x="3503712"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6" name="TextBox 5"/>
          <p:cNvSpPr txBox="1"/>
          <p:nvPr/>
        </p:nvSpPr>
        <p:spPr>
          <a:xfrm>
            <a:off x="4151784" y="4581129"/>
            <a:ext cx="1728192" cy="646331"/>
          </a:xfrm>
          <a:prstGeom prst="rect">
            <a:avLst/>
          </a:prstGeom>
          <a:noFill/>
        </p:spPr>
        <p:txBody>
          <a:bodyPr wrap="square" rtlCol="0">
            <a:spAutoFit/>
          </a:bodyPr>
          <a:lstStyle/>
          <a:p>
            <a:pPr algn="ctr"/>
            <a:r>
              <a:rPr lang="en-GB" sz="3600" dirty="0">
                <a:solidFill>
                  <a:prstClr val="black"/>
                </a:solidFill>
              </a:rPr>
              <a:t>Nurture</a:t>
            </a:r>
          </a:p>
        </p:txBody>
      </p:sp>
      <p:sp>
        <p:nvSpPr>
          <p:cNvPr id="7" name="TextBox 6"/>
          <p:cNvSpPr txBox="1"/>
          <p:nvPr/>
        </p:nvSpPr>
        <p:spPr>
          <a:xfrm>
            <a:off x="5663952"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8" name="TextBox 7"/>
          <p:cNvSpPr txBox="1"/>
          <p:nvPr/>
        </p:nvSpPr>
        <p:spPr>
          <a:xfrm>
            <a:off x="6023992" y="4581129"/>
            <a:ext cx="1440160" cy="646331"/>
          </a:xfrm>
          <a:prstGeom prst="rect">
            <a:avLst/>
          </a:prstGeom>
          <a:noFill/>
        </p:spPr>
        <p:txBody>
          <a:bodyPr wrap="square" rtlCol="0">
            <a:spAutoFit/>
          </a:bodyPr>
          <a:lstStyle/>
          <a:p>
            <a:pPr algn="ctr"/>
            <a:r>
              <a:rPr lang="en-GB" sz="3600" dirty="0">
                <a:solidFill>
                  <a:prstClr val="black"/>
                </a:solidFill>
              </a:rPr>
              <a:t>Play</a:t>
            </a:r>
          </a:p>
        </p:txBody>
      </p:sp>
      <p:sp>
        <p:nvSpPr>
          <p:cNvPr id="9" name="TextBox 8"/>
          <p:cNvSpPr txBox="1"/>
          <p:nvPr/>
        </p:nvSpPr>
        <p:spPr>
          <a:xfrm>
            <a:off x="7032104"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10" name="TextBox 9"/>
          <p:cNvSpPr txBox="1"/>
          <p:nvPr/>
        </p:nvSpPr>
        <p:spPr>
          <a:xfrm>
            <a:off x="7176120" y="4581129"/>
            <a:ext cx="2880320" cy="646331"/>
          </a:xfrm>
          <a:prstGeom prst="rect">
            <a:avLst/>
          </a:prstGeom>
          <a:noFill/>
        </p:spPr>
        <p:txBody>
          <a:bodyPr wrap="square" rtlCol="0">
            <a:spAutoFit/>
          </a:bodyPr>
          <a:lstStyle/>
          <a:p>
            <a:pPr algn="ctr"/>
            <a:r>
              <a:rPr lang="en-GB" sz="3600" dirty="0">
                <a:solidFill>
                  <a:prstClr val="black"/>
                </a:solidFill>
              </a:rPr>
              <a:t>Resilience</a:t>
            </a:r>
          </a:p>
        </p:txBody>
      </p:sp>
      <p:pic>
        <p:nvPicPr>
          <p:cNvPr id="12"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780001" y="5684694"/>
            <a:ext cx="1146277" cy="980728"/>
          </a:xfrm>
          <a:prstGeom prst="rect">
            <a:avLst/>
          </a:prstGeom>
          <a:noFill/>
        </p:spPr>
      </p:pic>
    </p:spTree>
    <p:extLst>
      <p:ext uri="{BB962C8B-B14F-4D97-AF65-F5344CB8AC3E}">
        <p14:creationId xmlns:p14="http://schemas.microsoft.com/office/powerpoint/2010/main" val="3082024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How Nature Supports Resilience:</a:t>
            </a:r>
            <a:endParaRPr lang="en-GB" dirty="0">
              <a:solidFill>
                <a:schemeClr val="accent2">
                  <a:lumMod val="75000"/>
                </a:schemeClr>
              </a:solidFill>
            </a:endParaRPr>
          </a:p>
        </p:txBody>
      </p:sp>
      <p:sp>
        <p:nvSpPr>
          <p:cNvPr id="4" name="TextBox 3"/>
          <p:cNvSpPr txBox="1"/>
          <p:nvPr/>
        </p:nvSpPr>
        <p:spPr>
          <a:xfrm>
            <a:off x="10879494" y="522514"/>
            <a:ext cx="83042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FF0000"/>
                </a:solidFill>
                <a:effectLst/>
                <a:uLnTx/>
                <a:uFillTx/>
              </a:rPr>
              <a:t>6</a:t>
            </a:r>
          </a:p>
        </p:txBody>
      </p:sp>
    </p:spTree>
    <p:extLst>
      <p:ext uri="{BB962C8B-B14F-4D97-AF65-F5344CB8AC3E}">
        <p14:creationId xmlns:p14="http://schemas.microsoft.com/office/powerpoint/2010/main" val="2808746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70" y="207963"/>
            <a:ext cx="8435280" cy="1143000"/>
          </a:xfrm>
        </p:spPr>
        <p:txBody>
          <a:bodyPr/>
          <a:lstStyle/>
          <a:p>
            <a:pPr algn="l"/>
            <a:r>
              <a:rPr lang="en-GB" dirty="0" smtClean="0"/>
              <a:t>Nature Nurture </a:t>
            </a:r>
            <a:endParaRPr lang="en-GB" dirty="0"/>
          </a:p>
        </p:txBody>
      </p:sp>
      <p:pic>
        <p:nvPicPr>
          <p:cNvPr id="4"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332435" y="5441413"/>
            <a:ext cx="1146277" cy="980728"/>
          </a:xfrm>
          <a:prstGeom prst="rect">
            <a:avLst/>
          </a:prstGeom>
          <a:noFill/>
        </p:spPr>
      </p:pic>
      <p:sp>
        <p:nvSpPr>
          <p:cNvPr id="5" name="TextBox 4"/>
          <p:cNvSpPr txBox="1"/>
          <p:nvPr/>
        </p:nvSpPr>
        <p:spPr>
          <a:xfrm>
            <a:off x="218134" y="1350963"/>
            <a:ext cx="3858565" cy="2246769"/>
          </a:xfrm>
          <a:prstGeom prst="rect">
            <a:avLst/>
          </a:prstGeom>
          <a:noFill/>
        </p:spPr>
        <p:txBody>
          <a:bodyPr wrap="square" rtlCol="0">
            <a:spAutoFit/>
          </a:bodyPr>
          <a:lstStyle/>
          <a:p>
            <a:r>
              <a:rPr lang="en-GB" sz="2800" dirty="0">
                <a:solidFill>
                  <a:prstClr val="black"/>
                </a:solidFill>
              </a:rPr>
              <a:t>Delivers preventative and early interventions to vulnerable </a:t>
            </a:r>
            <a:r>
              <a:rPr lang="en-GB" sz="2800" dirty="0" smtClean="0">
                <a:solidFill>
                  <a:prstClr val="black"/>
                </a:solidFill>
              </a:rPr>
              <a:t>children, </a:t>
            </a:r>
            <a:r>
              <a:rPr lang="en-GB" sz="2800" dirty="0">
                <a:solidFill>
                  <a:prstClr val="black"/>
                </a:solidFill>
              </a:rPr>
              <a:t>young </a:t>
            </a:r>
            <a:r>
              <a:rPr lang="en-GB" sz="2800" dirty="0" smtClean="0">
                <a:solidFill>
                  <a:prstClr val="black"/>
                </a:solidFill>
              </a:rPr>
              <a:t>people and their families.</a:t>
            </a:r>
            <a:endParaRPr lang="en-GB" sz="2800" dirty="0">
              <a:solidFill>
                <a:prstClr val="black"/>
              </a:solidFill>
            </a:endParaRPr>
          </a:p>
        </p:txBody>
      </p:sp>
    </p:spTree>
    <p:extLst>
      <p:ext uri="{BB962C8B-B14F-4D97-AF65-F5344CB8AC3E}">
        <p14:creationId xmlns:p14="http://schemas.microsoft.com/office/powerpoint/2010/main" val="2887145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7190" y="886408"/>
            <a:ext cx="3076575" cy="4762500"/>
          </a:xfrm>
          <a:prstGeom prst="rect">
            <a:avLst/>
          </a:prstGeom>
        </p:spPr>
      </p:pic>
      <p:pic>
        <p:nvPicPr>
          <p:cNvPr id="2050" name="Picture 2" descr="http://ecx.images-amazon.com/images/I/51q%2BFQFsN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138" y="886408"/>
            <a:ext cx="31051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67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have shown that nature improves mental and emotional health and wellbeing</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0" lvl="0" indent="0">
              <a:lnSpc>
                <a:spcPct val="100000"/>
              </a:lnSpc>
              <a:spcBef>
                <a:spcPts val="0"/>
              </a:spcBef>
              <a:buNone/>
            </a:pPr>
            <a:r>
              <a:rPr lang="en-GB" dirty="0" smtClean="0">
                <a:solidFill>
                  <a:prstClr val="black"/>
                </a:solidFill>
              </a:rPr>
              <a:t>“… </a:t>
            </a:r>
            <a:r>
              <a:rPr lang="en-GB" dirty="0">
                <a:solidFill>
                  <a:prstClr val="black"/>
                </a:solidFill>
              </a:rPr>
              <a:t>‘green exercise’, comprising of activity in green places (in the presence </a:t>
            </a:r>
            <a:r>
              <a:rPr lang="en-GB" dirty="0" smtClean="0">
                <a:solidFill>
                  <a:prstClr val="black"/>
                </a:solidFill>
              </a:rPr>
              <a:t>of nature</a:t>
            </a:r>
            <a:r>
              <a:rPr lang="en-GB" dirty="0">
                <a:solidFill>
                  <a:prstClr val="black"/>
                </a:solidFill>
              </a:rPr>
              <a:t>), is predicted to lead to positive health outcomes, as well as to </a:t>
            </a:r>
            <a:r>
              <a:rPr lang="en-GB" dirty="0" smtClean="0">
                <a:solidFill>
                  <a:prstClr val="black"/>
                </a:solidFill>
              </a:rPr>
              <a:t>promote ecological </a:t>
            </a:r>
            <a:r>
              <a:rPr lang="en-GB" dirty="0">
                <a:solidFill>
                  <a:prstClr val="black"/>
                </a:solidFill>
              </a:rPr>
              <a:t>knowledge, foster social bonds and influence behavioural choices</a:t>
            </a:r>
            <a:r>
              <a:rPr lang="en-GB" dirty="0" smtClean="0">
                <a:solidFill>
                  <a:prstClr val="black"/>
                </a:solidFill>
              </a:rPr>
              <a:t>.”</a:t>
            </a:r>
            <a:endParaRPr lang="en-GB" dirty="0">
              <a:solidFill>
                <a:prstClr val="black"/>
              </a:solidFill>
            </a:endParaRPr>
          </a:p>
          <a:p>
            <a:pPr marL="0" lvl="0" indent="0">
              <a:lnSpc>
                <a:spcPct val="100000"/>
              </a:lnSpc>
              <a:spcBef>
                <a:spcPts val="0"/>
              </a:spcBef>
              <a:buNone/>
            </a:pPr>
            <a:r>
              <a:rPr lang="en-GB" i="1" dirty="0">
                <a:solidFill>
                  <a:prstClr val="black"/>
                </a:solidFill>
              </a:rPr>
              <a:t>Pretty, J., Angus, C., Bain, M., Barton, J., Gladwell, V., Hine, R., et al. (2009). Nature, </a:t>
            </a:r>
            <a:r>
              <a:rPr lang="en-GB" i="1" dirty="0" smtClean="0">
                <a:solidFill>
                  <a:prstClr val="black"/>
                </a:solidFill>
              </a:rPr>
              <a:t>childhood, health </a:t>
            </a:r>
            <a:r>
              <a:rPr lang="en-GB" i="1" dirty="0">
                <a:solidFill>
                  <a:prstClr val="black"/>
                </a:solidFill>
              </a:rPr>
              <a:t>and life </a:t>
            </a:r>
            <a:r>
              <a:rPr lang="en-GB" i="1" dirty="0" smtClean="0">
                <a:solidFill>
                  <a:prstClr val="black"/>
                </a:solidFill>
              </a:rPr>
              <a:t>pathways</a:t>
            </a:r>
            <a:endParaRPr lang="en-GB" i="1" dirty="0">
              <a:solidFill>
                <a:prstClr val="black"/>
              </a:solidFill>
            </a:endParaRPr>
          </a:p>
          <a:p>
            <a:endParaRPr lang="en-GB" dirty="0"/>
          </a:p>
        </p:txBody>
      </p:sp>
    </p:spTree>
    <p:extLst>
      <p:ext uri="{BB962C8B-B14F-4D97-AF65-F5344CB8AC3E}">
        <p14:creationId xmlns:p14="http://schemas.microsoft.com/office/powerpoint/2010/main" val="2446383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have shown that nature improves mental health and wellbeing</a:t>
            </a:r>
            <a:endParaRPr lang="en-GB"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lvl="0" indent="0">
              <a:lnSpc>
                <a:spcPct val="100000"/>
              </a:lnSpc>
              <a:spcBef>
                <a:spcPts val="0"/>
              </a:spcBef>
              <a:buNone/>
            </a:pPr>
            <a:r>
              <a:rPr lang="en-GB" sz="2600" dirty="0">
                <a:solidFill>
                  <a:prstClr val="black"/>
                </a:solidFill>
              </a:rPr>
              <a:t>Children with symptoms of Attention Deficit Hyperactivity Disorder (ADHD) are better able to concentrate after contact with nature (Faber Taylor et al. 2001).</a:t>
            </a:r>
          </a:p>
          <a:p>
            <a:endParaRPr lang="en-GB" dirty="0"/>
          </a:p>
        </p:txBody>
      </p:sp>
    </p:spTree>
    <p:extLst>
      <p:ext uri="{BB962C8B-B14F-4D97-AF65-F5344CB8AC3E}">
        <p14:creationId xmlns:p14="http://schemas.microsoft.com/office/powerpoint/2010/main" val="421774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have shown that time in nature reduces stress</a:t>
            </a:r>
            <a:endParaRPr lang="en-GB" dirty="0">
              <a:solidFill>
                <a:schemeClr val="accent2">
                  <a:lumMod val="75000"/>
                </a:schemeClr>
              </a:solidFill>
            </a:endParaRPr>
          </a:p>
        </p:txBody>
      </p:sp>
      <p:sp>
        <p:nvSpPr>
          <p:cNvPr id="3" name="Rectangle 2"/>
          <p:cNvSpPr/>
          <p:nvPr/>
        </p:nvSpPr>
        <p:spPr>
          <a:xfrm>
            <a:off x="838200" y="2272010"/>
            <a:ext cx="10315575" cy="1815882"/>
          </a:xfrm>
          <a:prstGeom prst="rect">
            <a:avLst/>
          </a:prstGeom>
        </p:spPr>
        <p:txBody>
          <a:bodyPr wrap="square">
            <a:spAutoFit/>
          </a:bodyPr>
          <a:lstStyle/>
          <a:p>
            <a:r>
              <a:rPr lang="en-GB" sz="2800" dirty="0">
                <a:solidFill>
                  <a:prstClr val="black"/>
                </a:solidFill>
              </a:rPr>
              <a:t>‘Nature buffers the impact of life stress on children and helps them deal with adversity. The greater the amount of nature exposure, the greater the benefits’ </a:t>
            </a:r>
          </a:p>
          <a:p>
            <a:pPr algn="r"/>
            <a:r>
              <a:rPr lang="en-GB" sz="2800" i="1" dirty="0">
                <a:solidFill>
                  <a:prstClr val="black"/>
                </a:solidFill>
              </a:rPr>
              <a:t>Wells 2003</a:t>
            </a:r>
          </a:p>
        </p:txBody>
      </p:sp>
    </p:spTree>
    <p:extLst>
      <p:ext uri="{BB962C8B-B14F-4D97-AF65-F5344CB8AC3E}">
        <p14:creationId xmlns:p14="http://schemas.microsoft.com/office/powerpoint/2010/main" val="47595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have shown that time in nature reduces stress</a:t>
            </a:r>
            <a:endParaRPr lang="en-GB" dirty="0">
              <a:solidFill>
                <a:schemeClr val="accent2">
                  <a:lumMod val="75000"/>
                </a:schemeClr>
              </a:solidFill>
            </a:endParaRPr>
          </a:p>
        </p:txBody>
      </p:sp>
      <p:sp>
        <p:nvSpPr>
          <p:cNvPr id="3" name="Rectangle 2"/>
          <p:cNvSpPr/>
          <p:nvPr/>
        </p:nvSpPr>
        <p:spPr>
          <a:xfrm>
            <a:off x="838200" y="2272010"/>
            <a:ext cx="10315575" cy="2246769"/>
          </a:xfrm>
          <a:prstGeom prst="rect">
            <a:avLst/>
          </a:prstGeom>
        </p:spPr>
        <p:txBody>
          <a:bodyPr wrap="square">
            <a:spAutoFit/>
          </a:bodyPr>
          <a:lstStyle/>
          <a:p>
            <a:r>
              <a:rPr lang="en-GB" sz="2800" dirty="0">
                <a:solidFill>
                  <a:prstClr val="black"/>
                </a:solidFill>
              </a:rPr>
              <a:t>‘Less contact with nature, particularly in one’s young years, appears to remove a layer of protection against psychological stress and opportunity for cognitive rejuvenation’ </a:t>
            </a:r>
          </a:p>
          <a:p>
            <a:endParaRPr lang="en-GB" sz="2800" dirty="0">
              <a:solidFill>
                <a:prstClr val="black"/>
              </a:solidFill>
            </a:endParaRPr>
          </a:p>
          <a:p>
            <a:pPr algn="r"/>
            <a:r>
              <a:rPr lang="en-GB" sz="2800" i="1" dirty="0">
                <a:solidFill>
                  <a:prstClr val="black"/>
                </a:solidFill>
              </a:rPr>
              <a:t>Your Brain on Nature: Eva M. </a:t>
            </a:r>
            <a:r>
              <a:rPr lang="en-GB" sz="2800" i="1" dirty="0" err="1">
                <a:solidFill>
                  <a:prstClr val="black"/>
                </a:solidFill>
              </a:rPr>
              <a:t>Selhub</a:t>
            </a:r>
            <a:r>
              <a:rPr lang="en-GB" sz="2800" i="1" dirty="0">
                <a:solidFill>
                  <a:prstClr val="black"/>
                </a:solidFill>
              </a:rPr>
              <a:t> MD and Alan C. Logan ND</a:t>
            </a:r>
          </a:p>
        </p:txBody>
      </p:sp>
    </p:spTree>
    <p:extLst>
      <p:ext uri="{BB962C8B-B14F-4D97-AF65-F5344CB8AC3E}">
        <p14:creationId xmlns:p14="http://schemas.microsoft.com/office/powerpoint/2010/main" val="285923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have shown that time in nature reduces stress</a:t>
            </a:r>
            <a:endParaRPr lang="en-GB" dirty="0">
              <a:solidFill>
                <a:schemeClr val="accent2">
                  <a:lumMod val="75000"/>
                </a:schemeClr>
              </a:solidFill>
            </a:endParaRPr>
          </a:p>
        </p:txBody>
      </p:sp>
      <p:sp>
        <p:nvSpPr>
          <p:cNvPr id="3" name="Rectangle 2"/>
          <p:cNvSpPr/>
          <p:nvPr/>
        </p:nvSpPr>
        <p:spPr>
          <a:xfrm>
            <a:off x="838200" y="2272010"/>
            <a:ext cx="10315575" cy="523220"/>
          </a:xfrm>
          <a:prstGeom prst="rect">
            <a:avLst/>
          </a:prstGeom>
        </p:spPr>
        <p:txBody>
          <a:bodyPr wrap="square">
            <a:spAutoFit/>
          </a:bodyPr>
          <a:lstStyle/>
          <a:p>
            <a:endParaRPr lang="en-GB" sz="2800" i="1" dirty="0">
              <a:solidFill>
                <a:prstClr val="black"/>
              </a:solidFill>
            </a:endParaRPr>
          </a:p>
        </p:txBody>
      </p:sp>
      <p:sp>
        <p:nvSpPr>
          <p:cNvPr id="5" name="TextBox 4"/>
          <p:cNvSpPr txBox="1"/>
          <p:nvPr/>
        </p:nvSpPr>
        <p:spPr>
          <a:xfrm>
            <a:off x="571500" y="2095500"/>
            <a:ext cx="9893300" cy="2677656"/>
          </a:xfrm>
          <a:prstGeom prst="rect">
            <a:avLst/>
          </a:prstGeom>
          <a:noFill/>
        </p:spPr>
        <p:txBody>
          <a:bodyPr wrap="square" rtlCol="0">
            <a:spAutoFit/>
          </a:bodyPr>
          <a:lstStyle/>
          <a:p>
            <a:r>
              <a:rPr lang="en-GB" sz="2800" dirty="0">
                <a:solidFill>
                  <a:prstClr val="black"/>
                </a:solidFill>
              </a:rPr>
              <a:t>Theorists suggest the underlying mechanism for this benefit works because natural environments do </a:t>
            </a:r>
            <a:r>
              <a:rPr lang="en-GB" sz="2800">
                <a:solidFill>
                  <a:prstClr val="black"/>
                </a:solidFill>
              </a:rPr>
              <a:t>not require </a:t>
            </a:r>
            <a:r>
              <a:rPr lang="en-GB" sz="2800" dirty="0">
                <a:solidFill>
                  <a:prstClr val="black"/>
                </a:solidFill>
              </a:rPr>
              <a:t>large amounts of information to be processed and therefore </a:t>
            </a:r>
            <a:r>
              <a:rPr lang="en-GB" sz="2800">
                <a:solidFill>
                  <a:prstClr val="black"/>
                </a:solidFill>
              </a:rPr>
              <a:t>an individual’s </a:t>
            </a:r>
            <a:r>
              <a:rPr lang="en-GB" sz="2800" dirty="0">
                <a:solidFill>
                  <a:prstClr val="black"/>
                </a:solidFill>
              </a:rPr>
              <a:t>arousal </a:t>
            </a:r>
            <a:r>
              <a:rPr lang="en-GB" sz="2800">
                <a:solidFill>
                  <a:prstClr val="black"/>
                </a:solidFill>
              </a:rPr>
              <a:t>(stress) </a:t>
            </a:r>
            <a:r>
              <a:rPr lang="en-GB" sz="2800" dirty="0">
                <a:solidFill>
                  <a:prstClr val="black"/>
                </a:solidFill>
              </a:rPr>
              <a:t>level is reduced by spending time in such settings.</a:t>
            </a:r>
          </a:p>
          <a:p>
            <a:endParaRPr lang="en-GB" sz="2800" dirty="0">
              <a:solidFill>
                <a:prstClr val="black"/>
              </a:solidFill>
            </a:endParaRPr>
          </a:p>
          <a:p>
            <a:pPr algn="r"/>
            <a:r>
              <a:rPr lang="en-GB" sz="2800" i="1" dirty="0">
                <a:solidFill>
                  <a:prstClr val="black"/>
                </a:solidFill>
              </a:rPr>
              <a:t>(Ulrich 1979)</a:t>
            </a:r>
          </a:p>
        </p:txBody>
      </p:sp>
    </p:spTree>
    <p:extLst>
      <p:ext uri="{BB962C8B-B14F-4D97-AF65-F5344CB8AC3E}">
        <p14:creationId xmlns:p14="http://schemas.microsoft.com/office/powerpoint/2010/main" val="3394500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show that time spent in nature promotes emotional health and wellbeing</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GB" dirty="0" smtClean="0"/>
              <a:t>Results from studies indicate that positive emotional states can be achieved and enhanced during time spent viewing natural settings, as well as during contact with nature</a:t>
            </a:r>
          </a:p>
          <a:p>
            <a:pPr marL="0" indent="0" algn="r">
              <a:buNone/>
            </a:pPr>
            <a:r>
              <a:rPr lang="en-GB" i="1" dirty="0" smtClean="0"/>
              <a:t>Faber-Taylor et al 2001, </a:t>
            </a:r>
            <a:r>
              <a:rPr lang="en-GB" i="1" dirty="0" err="1" smtClean="0"/>
              <a:t>Kellet</a:t>
            </a:r>
            <a:r>
              <a:rPr lang="en-GB" i="1" dirty="0" smtClean="0"/>
              <a:t> and </a:t>
            </a:r>
            <a:r>
              <a:rPr lang="en-GB" i="1" dirty="0" err="1" smtClean="0"/>
              <a:t>Derr</a:t>
            </a:r>
            <a:r>
              <a:rPr lang="en-GB" i="1" dirty="0" smtClean="0"/>
              <a:t> 1998</a:t>
            </a:r>
            <a:endParaRPr lang="en-GB" i="1" dirty="0"/>
          </a:p>
        </p:txBody>
      </p:sp>
    </p:spTree>
    <p:extLst>
      <p:ext uri="{BB962C8B-B14F-4D97-AF65-F5344CB8AC3E}">
        <p14:creationId xmlns:p14="http://schemas.microsoft.com/office/powerpoint/2010/main" val="4234676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show that time spent in nature promotes emotional health and wellbeing</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GB" dirty="0" smtClean="0"/>
              <a:t>Physical  activity in natural settings greatly improves positive emotions, self-esteem and behaviours.</a:t>
            </a:r>
          </a:p>
          <a:p>
            <a:pPr marL="0" indent="0" algn="r">
              <a:buNone/>
            </a:pPr>
            <a:r>
              <a:rPr lang="en-GB" i="1" dirty="0" err="1" smtClean="0"/>
              <a:t>Bolderman</a:t>
            </a:r>
            <a:r>
              <a:rPr lang="en-GB" i="1" dirty="0" smtClean="0"/>
              <a:t> et al,2004; </a:t>
            </a:r>
          </a:p>
          <a:p>
            <a:pPr marL="0" indent="0" algn="r">
              <a:buNone/>
            </a:pPr>
            <a:r>
              <a:rPr lang="en-GB" i="1" dirty="0" smtClean="0"/>
              <a:t>Health Walks Research and Development Unit, 2000; </a:t>
            </a:r>
          </a:p>
          <a:p>
            <a:pPr marL="0" indent="0" algn="r">
              <a:buNone/>
            </a:pPr>
            <a:r>
              <a:rPr lang="en-GB" i="1" dirty="0" err="1" smtClean="0"/>
              <a:t>Humpel</a:t>
            </a:r>
            <a:r>
              <a:rPr lang="en-GB" i="1" dirty="0" smtClean="0"/>
              <a:t> et al. 2004; </a:t>
            </a:r>
          </a:p>
          <a:p>
            <a:pPr marL="0" indent="0" algn="r">
              <a:buNone/>
            </a:pPr>
            <a:r>
              <a:rPr lang="en-GB" i="1" dirty="0" smtClean="0"/>
              <a:t>Morris 2003</a:t>
            </a:r>
            <a:endParaRPr lang="en-GB" i="1" dirty="0"/>
          </a:p>
        </p:txBody>
      </p:sp>
    </p:spTree>
    <p:extLst>
      <p:ext uri="{BB962C8B-B14F-4D97-AF65-F5344CB8AC3E}">
        <p14:creationId xmlns:p14="http://schemas.microsoft.com/office/powerpoint/2010/main" val="79547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have shown being outdoors in natural spaces supports positive social interaction</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GB" dirty="0" smtClean="0"/>
              <a:t>The outdoor environment is perceived as a social space which influences children’s choice of informal play activities and promotes healthy personal development. Through outdoor exploration nature allows for unstructured play, generating a sense of freedom, independence and inner strength which children can draw upon when experiencing future incidents of stress.</a:t>
            </a:r>
          </a:p>
          <a:p>
            <a:pPr marL="0" lvl="0" indent="0">
              <a:buNone/>
            </a:pPr>
            <a:r>
              <a:rPr lang="en-GB" i="1" dirty="0">
                <a:solidFill>
                  <a:prstClr val="black"/>
                </a:solidFill>
              </a:rPr>
              <a:t>Pretty, J., Angus, C., Bain, M., Barton, J., Gladwell, V., Hine, R., et al. (2009). Nature, childhood, health and life pathways</a:t>
            </a:r>
          </a:p>
          <a:p>
            <a:pPr marL="0" indent="0">
              <a:buNone/>
            </a:pPr>
            <a:endParaRPr lang="en-GB" dirty="0"/>
          </a:p>
        </p:txBody>
      </p:sp>
    </p:spTree>
    <p:extLst>
      <p:ext uri="{BB962C8B-B14F-4D97-AF65-F5344CB8AC3E}">
        <p14:creationId xmlns:p14="http://schemas.microsoft.com/office/powerpoint/2010/main" val="1112042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rPr>
              <a:t>Studies have shown being outdoors in natural spaces supports positive social interaction</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GB" dirty="0" smtClean="0"/>
              <a:t>Natural environments stimulate social interaction between children </a:t>
            </a:r>
          </a:p>
          <a:p>
            <a:pPr marL="0" indent="0">
              <a:buNone/>
            </a:pPr>
            <a:r>
              <a:rPr lang="en-GB" i="1" dirty="0" smtClean="0"/>
              <a:t>Moore 1986, </a:t>
            </a:r>
            <a:r>
              <a:rPr lang="en-GB" i="1" dirty="0" err="1" smtClean="0"/>
              <a:t>Bixler</a:t>
            </a:r>
            <a:r>
              <a:rPr lang="en-GB" i="1" dirty="0" smtClean="0"/>
              <a:t>, Floyd &amp; </a:t>
            </a:r>
            <a:r>
              <a:rPr lang="en-GB" i="1" dirty="0" err="1" smtClean="0"/>
              <a:t>Hammutt</a:t>
            </a:r>
            <a:r>
              <a:rPr lang="en-GB" i="1" dirty="0" smtClean="0"/>
              <a:t> 2002.</a:t>
            </a:r>
          </a:p>
          <a:p>
            <a:pPr marL="0" indent="0">
              <a:buNone/>
            </a:pPr>
            <a:endParaRPr lang="en-GB" i="1" dirty="0" smtClean="0"/>
          </a:p>
          <a:p>
            <a:pPr marL="0" indent="0">
              <a:buNone/>
            </a:pPr>
            <a:r>
              <a:rPr lang="en-GB" dirty="0" smtClean="0"/>
              <a:t>Natural settings promote social exchanges and interactions which result in positive emotional states and behaviours.</a:t>
            </a:r>
          </a:p>
          <a:p>
            <a:pPr marL="0" indent="0">
              <a:buNone/>
            </a:pPr>
            <a:r>
              <a:rPr lang="en-GB" i="1" dirty="0" err="1" smtClean="0"/>
              <a:t>Bertara</a:t>
            </a:r>
            <a:r>
              <a:rPr lang="en-GB" i="1" dirty="0" smtClean="0"/>
              <a:t> 2003; Bowling et al. 2003; Glass et al. 2006; </a:t>
            </a:r>
            <a:r>
              <a:rPr lang="en-GB" i="1" dirty="0" err="1" smtClean="0"/>
              <a:t>Kweon</a:t>
            </a:r>
            <a:r>
              <a:rPr lang="en-GB" i="1" dirty="0" smtClean="0"/>
              <a:t> et al 1998</a:t>
            </a:r>
            <a:endParaRPr lang="en-GB" i="1" dirty="0"/>
          </a:p>
        </p:txBody>
      </p:sp>
    </p:spTree>
    <p:extLst>
      <p:ext uri="{BB962C8B-B14F-4D97-AF65-F5344CB8AC3E}">
        <p14:creationId xmlns:p14="http://schemas.microsoft.com/office/powerpoint/2010/main" val="4278661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20" y="285750"/>
            <a:ext cx="8435280" cy="1143000"/>
          </a:xfrm>
        </p:spPr>
        <p:txBody>
          <a:bodyPr/>
          <a:lstStyle/>
          <a:p>
            <a:pPr algn="l"/>
            <a:r>
              <a:rPr lang="en-GB" dirty="0" smtClean="0"/>
              <a:t>Nature Nurture </a:t>
            </a:r>
            <a:endParaRPr lang="en-GB" dirty="0"/>
          </a:p>
        </p:txBody>
      </p:sp>
      <p:pic>
        <p:nvPicPr>
          <p:cNvPr id="4"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315145" y="5493990"/>
            <a:ext cx="1146277" cy="980728"/>
          </a:xfrm>
          <a:prstGeom prst="rect">
            <a:avLst/>
          </a:prstGeom>
          <a:noFill/>
        </p:spPr>
      </p:pic>
      <p:sp>
        <p:nvSpPr>
          <p:cNvPr id="5" name="TextBox 4"/>
          <p:cNvSpPr txBox="1"/>
          <p:nvPr/>
        </p:nvSpPr>
        <p:spPr>
          <a:xfrm>
            <a:off x="175320" y="1297336"/>
            <a:ext cx="5050904" cy="1384995"/>
          </a:xfrm>
          <a:prstGeom prst="rect">
            <a:avLst/>
          </a:prstGeom>
          <a:noFill/>
        </p:spPr>
        <p:txBody>
          <a:bodyPr wrap="square" rtlCol="0">
            <a:spAutoFit/>
          </a:bodyPr>
          <a:lstStyle/>
          <a:p>
            <a:r>
              <a:rPr lang="en-GB" sz="2800" dirty="0">
                <a:solidFill>
                  <a:prstClr val="black"/>
                </a:solidFill>
              </a:rPr>
              <a:t>Our programmes are designed to promote the </a:t>
            </a:r>
            <a:r>
              <a:rPr lang="en-GB" sz="2800" dirty="0" smtClean="0">
                <a:solidFill>
                  <a:prstClr val="black"/>
                </a:solidFill>
              </a:rPr>
              <a:t>individual’s development </a:t>
            </a:r>
            <a:r>
              <a:rPr lang="en-GB" sz="2800" dirty="0">
                <a:solidFill>
                  <a:prstClr val="black"/>
                </a:solidFill>
              </a:rPr>
              <a:t>of resilience. </a:t>
            </a:r>
          </a:p>
        </p:txBody>
      </p:sp>
    </p:spTree>
    <p:extLst>
      <p:ext uri="{BB962C8B-B14F-4D97-AF65-F5344CB8AC3E}">
        <p14:creationId xmlns:p14="http://schemas.microsoft.com/office/powerpoint/2010/main" val="1178813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Nurturing… the role of relationship </a:t>
            </a:r>
            <a:endParaRPr lang="en-GB" dirty="0">
              <a:solidFill>
                <a:srgbClr val="FF0000"/>
              </a:solidFill>
            </a:endParaRPr>
          </a:p>
        </p:txBody>
      </p:sp>
      <p:pic>
        <p:nvPicPr>
          <p:cNvPr id="3074" name="Picture 2" descr="http://ecx.images-amazon.com/images/I/51wmmJV-36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02" y="1791477"/>
            <a:ext cx="2635259" cy="42231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cx.images-amazon.com/images/I/51xMMPcUX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467" y="1713402"/>
            <a:ext cx="2736915" cy="41977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cx.images-amazon.com/images/I/419ym53U4%2B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689" y="1713402"/>
            <a:ext cx="2899112" cy="4379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7388" y="6129885"/>
            <a:ext cx="2622882" cy="369332"/>
          </a:xfrm>
          <a:prstGeom prst="rect">
            <a:avLst/>
          </a:prstGeom>
          <a:noFill/>
        </p:spPr>
        <p:txBody>
          <a:bodyPr wrap="square" rtlCol="0">
            <a:spAutoFit/>
          </a:bodyPr>
          <a:lstStyle/>
          <a:p>
            <a:r>
              <a:rPr lang="en-GB" dirty="0" smtClean="0"/>
              <a:t>Daniel Siegel, 2005</a:t>
            </a:r>
            <a:endParaRPr lang="en-GB" dirty="0"/>
          </a:p>
        </p:txBody>
      </p:sp>
      <p:sp>
        <p:nvSpPr>
          <p:cNvPr id="7" name="TextBox 6"/>
          <p:cNvSpPr txBox="1"/>
          <p:nvPr/>
        </p:nvSpPr>
        <p:spPr>
          <a:xfrm>
            <a:off x="1486678" y="6366588"/>
            <a:ext cx="2622882" cy="369332"/>
          </a:xfrm>
          <a:prstGeom prst="rect">
            <a:avLst/>
          </a:prstGeom>
          <a:noFill/>
        </p:spPr>
        <p:txBody>
          <a:bodyPr wrap="square" rtlCol="0">
            <a:spAutoFit/>
          </a:bodyPr>
          <a:lstStyle/>
          <a:p>
            <a:r>
              <a:rPr lang="en-GB" dirty="0" smtClean="0"/>
              <a:t>Sue Gerhardt, 2004</a:t>
            </a:r>
            <a:endParaRPr lang="en-GB" dirty="0"/>
          </a:p>
        </p:txBody>
      </p:sp>
      <p:sp>
        <p:nvSpPr>
          <p:cNvPr id="8" name="TextBox 7"/>
          <p:cNvSpPr txBox="1"/>
          <p:nvPr/>
        </p:nvSpPr>
        <p:spPr>
          <a:xfrm>
            <a:off x="8808098" y="6189143"/>
            <a:ext cx="2622882" cy="369332"/>
          </a:xfrm>
          <a:prstGeom prst="rect">
            <a:avLst/>
          </a:prstGeom>
          <a:noFill/>
        </p:spPr>
        <p:txBody>
          <a:bodyPr wrap="square" rtlCol="0">
            <a:spAutoFit/>
          </a:bodyPr>
          <a:lstStyle/>
          <a:p>
            <a:r>
              <a:rPr lang="en-GB" dirty="0" smtClean="0"/>
              <a:t>Bruce Perry, 2011</a:t>
            </a:r>
            <a:endParaRPr lang="en-GB" dirty="0"/>
          </a:p>
        </p:txBody>
      </p:sp>
      <p:sp>
        <p:nvSpPr>
          <p:cNvPr id="9" name="TextBox 8"/>
          <p:cNvSpPr txBox="1"/>
          <p:nvPr/>
        </p:nvSpPr>
        <p:spPr>
          <a:xfrm>
            <a:off x="10879494" y="522514"/>
            <a:ext cx="83042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dirty="0">
                <a:solidFill>
                  <a:srgbClr val="FF0000"/>
                </a:solidFill>
              </a:rPr>
              <a:t>7</a:t>
            </a:r>
            <a:endParaRPr kumimoji="0" lang="en-GB" sz="3200" b="1"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2824269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a ‘nurturing’ attitude important for all ages?</a:t>
            </a:r>
            <a:endParaRPr lang="en-GB" dirty="0"/>
          </a:p>
        </p:txBody>
      </p:sp>
      <p:sp>
        <p:nvSpPr>
          <p:cNvPr id="5" name="Rectangle 4"/>
          <p:cNvSpPr/>
          <p:nvPr/>
        </p:nvSpPr>
        <p:spPr>
          <a:xfrm>
            <a:off x="3048000" y="2828836"/>
            <a:ext cx="6096000" cy="3539430"/>
          </a:xfrm>
          <a:prstGeom prst="rect">
            <a:avLst/>
          </a:prstGeom>
        </p:spPr>
        <p:txBody>
          <a:bodyPr>
            <a:spAutoFit/>
          </a:bodyPr>
          <a:lstStyle/>
          <a:p>
            <a:r>
              <a:rPr lang="en-GB" sz="3200" dirty="0" smtClean="0"/>
              <a:t>‘The paradox is that people need to have a satisfying experience of dependency before they can become truly independent and largely self-regulating’ </a:t>
            </a:r>
          </a:p>
          <a:p>
            <a:r>
              <a:rPr lang="en-GB" sz="3200" dirty="0" smtClean="0"/>
              <a:t>Sue Gerhardt, Why Love Matters, 2004</a:t>
            </a:r>
            <a:endParaRPr lang="en-GB" sz="3200" dirty="0"/>
          </a:p>
        </p:txBody>
      </p:sp>
      <p:sp>
        <p:nvSpPr>
          <p:cNvPr id="6" name="TextBox 5"/>
          <p:cNvSpPr txBox="1"/>
          <p:nvPr/>
        </p:nvSpPr>
        <p:spPr>
          <a:xfrm>
            <a:off x="11222394" y="365125"/>
            <a:ext cx="83042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dirty="0">
                <a:solidFill>
                  <a:srgbClr val="FF0000"/>
                </a:solidFill>
              </a:rPr>
              <a:t>8</a:t>
            </a:r>
            <a:endParaRPr kumimoji="0" lang="en-GB" sz="3200" b="1"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3010935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6349" y="759228"/>
            <a:ext cx="9144000" cy="338554"/>
          </a:xfrm>
          <a:prstGeom prst="rect">
            <a:avLst/>
          </a:prstGeom>
          <a:noFill/>
        </p:spPr>
        <p:txBody>
          <a:bodyPr wrap="square" rtlCol="0">
            <a:spAutoFit/>
          </a:bodyPr>
          <a:lstStyle/>
          <a:p>
            <a:r>
              <a:rPr lang="en-GB" sz="1600" dirty="0">
                <a:solidFill>
                  <a:prstClr val="black"/>
                </a:solidFill>
              </a:rPr>
              <a:t>Nurturing is the synchronised dance between adult and child </a:t>
            </a:r>
          </a:p>
        </p:txBody>
      </p:sp>
      <p:sp>
        <p:nvSpPr>
          <p:cNvPr id="4" name="TextBox 3"/>
          <p:cNvSpPr txBox="1"/>
          <p:nvPr/>
        </p:nvSpPr>
        <p:spPr>
          <a:xfrm>
            <a:off x="1386349" y="1496614"/>
            <a:ext cx="9144000" cy="584775"/>
          </a:xfrm>
          <a:prstGeom prst="rect">
            <a:avLst/>
          </a:prstGeom>
          <a:noFill/>
        </p:spPr>
        <p:txBody>
          <a:bodyPr wrap="square" rtlCol="0">
            <a:spAutoFit/>
          </a:bodyPr>
          <a:lstStyle/>
          <a:p>
            <a:r>
              <a:rPr lang="en-GB" sz="1600" dirty="0">
                <a:solidFill>
                  <a:prstClr val="black"/>
                </a:solidFill>
              </a:rPr>
              <a:t>The brain is an organ of adaption that builds its structures through interactions with  others.  In the brain love takes material form.</a:t>
            </a:r>
          </a:p>
        </p:txBody>
      </p:sp>
      <p:sp>
        <p:nvSpPr>
          <p:cNvPr id="5" name="TextBox 4"/>
          <p:cNvSpPr txBox="1"/>
          <p:nvPr/>
        </p:nvSpPr>
        <p:spPr>
          <a:xfrm>
            <a:off x="1311024" y="2649498"/>
            <a:ext cx="9144000" cy="4031873"/>
          </a:xfrm>
          <a:prstGeom prst="rect">
            <a:avLst/>
          </a:prstGeom>
          <a:noFill/>
        </p:spPr>
        <p:txBody>
          <a:bodyPr wrap="square" rtlCol="0">
            <a:spAutoFit/>
          </a:bodyPr>
          <a:lstStyle/>
          <a:p>
            <a:r>
              <a:rPr lang="en-GB" sz="1600" dirty="0" smtClean="0">
                <a:solidFill>
                  <a:prstClr val="black"/>
                </a:solidFill>
              </a:rPr>
              <a:t>Dan Siegel’s </a:t>
            </a:r>
            <a:r>
              <a:rPr lang="en-GB" sz="1600" dirty="0"/>
              <a:t>Practices of Integrative </a:t>
            </a:r>
            <a:r>
              <a:rPr lang="en-GB" sz="1600" dirty="0" smtClean="0"/>
              <a:t>Communication (2005)</a:t>
            </a:r>
            <a:endParaRPr lang="en-GB" sz="1600" dirty="0"/>
          </a:p>
          <a:p>
            <a:r>
              <a:rPr lang="en-GB" sz="1600" dirty="0" smtClean="0">
                <a:solidFill>
                  <a:prstClr val="black"/>
                </a:solidFill>
              </a:rPr>
              <a:t>: The </a:t>
            </a:r>
            <a:r>
              <a:rPr lang="en-GB" sz="1600" dirty="0">
                <a:solidFill>
                  <a:prstClr val="black"/>
                </a:solidFill>
              </a:rPr>
              <a:t>steps towards nurturing interactions:</a:t>
            </a:r>
          </a:p>
          <a:p>
            <a:pPr marL="285750" indent="-285750">
              <a:buFont typeface="Arial" panose="020B0604020202020204" pitchFamily="34" charset="0"/>
              <a:buChar char="•"/>
            </a:pPr>
            <a:r>
              <a:rPr lang="en-GB" sz="1600" dirty="0">
                <a:solidFill>
                  <a:prstClr val="black"/>
                </a:solidFill>
              </a:rPr>
              <a:t>Awareness: of own inner state, body language and the nonverbal signals of the </a:t>
            </a:r>
            <a:r>
              <a:rPr lang="en-GB" sz="1600" dirty="0" smtClean="0">
                <a:solidFill>
                  <a:prstClr val="black"/>
                </a:solidFill>
              </a:rPr>
              <a:t>child</a:t>
            </a:r>
          </a:p>
          <a:p>
            <a:pPr marL="285750" indent="-285750">
              <a:buFont typeface="Arial" panose="020B0604020202020204" pitchFamily="34" charset="0"/>
              <a:buChar char="•"/>
            </a:pPr>
            <a:r>
              <a:rPr lang="en-GB" sz="1600" dirty="0">
                <a:solidFill>
                  <a:prstClr val="black"/>
                </a:solidFill>
              </a:rPr>
              <a:t>Attunement: allowing our inner state to align with that of the </a:t>
            </a:r>
            <a:r>
              <a:rPr lang="en-GB" sz="1600" dirty="0" smtClean="0">
                <a:solidFill>
                  <a:prstClr val="black"/>
                </a:solidFill>
              </a:rPr>
              <a:t>child</a:t>
            </a:r>
          </a:p>
          <a:p>
            <a:pPr marL="285750" indent="-285750">
              <a:buFont typeface="Arial" panose="020B0604020202020204" pitchFamily="34" charset="0"/>
              <a:buChar char="•"/>
            </a:pPr>
            <a:r>
              <a:rPr lang="en-GB" sz="1600" dirty="0">
                <a:solidFill>
                  <a:prstClr val="black"/>
                </a:solidFill>
              </a:rPr>
              <a:t>Empathy: Be open enough to sense the child’s experience and point of </a:t>
            </a:r>
            <a:r>
              <a:rPr lang="en-GB" sz="1600" dirty="0" smtClean="0">
                <a:solidFill>
                  <a:prstClr val="black"/>
                </a:solidFill>
              </a:rPr>
              <a:t>view</a:t>
            </a:r>
          </a:p>
          <a:p>
            <a:pPr marL="285750" indent="-285750">
              <a:buFont typeface="Arial" panose="020B0604020202020204" pitchFamily="34" charset="0"/>
              <a:buChar char="•"/>
            </a:pPr>
            <a:r>
              <a:rPr lang="en-GB" sz="1600" dirty="0">
                <a:solidFill>
                  <a:prstClr val="black"/>
                </a:solidFill>
              </a:rPr>
              <a:t>Expression: Communicate your own internal responses in a respectful </a:t>
            </a:r>
            <a:r>
              <a:rPr lang="en-GB" sz="1600" dirty="0" smtClean="0">
                <a:solidFill>
                  <a:prstClr val="black"/>
                </a:solidFill>
              </a:rPr>
              <a:t>manner</a:t>
            </a:r>
          </a:p>
          <a:p>
            <a:pPr marL="285750" indent="-285750">
              <a:buFont typeface="Arial" panose="020B0604020202020204" pitchFamily="34" charset="0"/>
              <a:buChar char="•"/>
            </a:pPr>
            <a:r>
              <a:rPr lang="en-GB" sz="1600" dirty="0">
                <a:solidFill>
                  <a:prstClr val="black"/>
                </a:solidFill>
              </a:rPr>
              <a:t>Joining: Share openly in the give and take of communication, verbally and </a:t>
            </a:r>
            <a:r>
              <a:rPr lang="en-GB" sz="1600" dirty="0" smtClean="0">
                <a:solidFill>
                  <a:prstClr val="black"/>
                </a:solidFill>
              </a:rPr>
              <a:t>non-verbally</a:t>
            </a:r>
          </a:p>
          <a:p>
            <a:pPr marL="285750" indent="-285750">
              <a:buFont typeface="Arial" panose="020B0604020202020204" pitchFamily="34" charset="0"/>
              <a:buChar char="•"/>
            </a:pPr>
            <a:r>
              <a:rPr lang="en-GB" sz="1600" dirty="0">
                <a:solidFill>
                  <a:prstClr val="black"/>
                </a:solidFill>
              </a:rPr>
              <a:t>Clarification: Help make sense of the child’s </a:t>
            </a:r>
            <a:r>
              <a:rPr lang="en-GB" sz="1600" dirty="0" smtClean="0">
                <a:solidFill>
                  <a:prstClr val="black"/>
                </a:solidFill>
              </a:rPr>
              <a:t>experience</a:t>
            </a:r>
          </a:p>
          <a:p>
            <a:pPr marL="285750" indent="-285750">
              <a:buFont typeface="Arial" panose="020B0604020202020204" pitchFamily="34" charset="0"/>
              <a:buChar char="•"/>
            </a:pPr>
            <a:r>
              <a:rPr lang="en-GB" sz="1600" dirty="0">
                <a:solidFill>
                  <a:prstClr val="black"/>
                </a:solidFill>
              </a:rPr>
              <a:t>Sovereignty: Respect the child’s dignity, uniqueness and separateness</a:t>
            </a:r>
          </a:p>
          <a:p>
            <a:endParaRPr lang="en-GB" sz="1600" dirty="0">
              <a:solidFill>
                <a:prstClr val="black"/>
              </a:solidFill>
            </a:endParaRPr>
          </a:p>
          <a:p>
            <a:pPr marL="285750" indent="-285750">
              <a:buFont typeface="Arial" panose="020B0604020202020204" pitchFamily="34" charset="0"/>
              <a:buChar char="•"/>
            </a:pPr>
            <a:endParaRPr lang="en-GB" sz="1600" dirty="0">
              <a:solidFill>
                <a:prstClr val="black"/>
              </a:solidFill>
            </a:endParaRPr>
          </a:p>
          <a:p>
            <a:pPr marL="285750" indent="-285750">
              <a:buFont typeface="Arial" panose="020B0604020202020204" pitchFamily="34" charset="0"/>
              <a:buChar char="•"/>
            </a:pPr>
            <a:endParaRPr lang="en-GB" sz="1600" dirty="0">
              <a:solidFill>
                <a:prstClr val="black"/>
              </a:solidFill>
            </a:endParaRPr>
          </a:p>
          <a:p>
            <a:pPr marL="285750" indent="-285750">
              <a:buFont typeface="Arial" panose="020B0604020202020204" pitchFamily="34" charset="0"/>
              <a:buChar char="•"/>
            </a:pPr>
            <a:endParaRPr lang="en-GB" sz="1600" dirty="0">
              <a:solidFill>
                <a:prstClr val="black"/>
              </a:solidFill>
            </a:endParaRPr>
          </a:p>
          <a:p>
            <a:pPr marL="285750" indent="-285750">
              <a:buFont typeface="Arial" panose="020B0604020202020204" pitchFamily="34" charset="0"/>
              <a:buChar char="•"/>
            </a:pPr>
            <a:endParaRPr lang="en-GB" sz="1600" dirty="0" smtClean="0">
              <a:solidFill>
                <a:prstClr val="black"/>
              </a:solidFill>
            </a:endParaRPr>
          </a:p>
          <a:p>
            <a:pPr marL="285750" indent="-285750">
              <a:buFont typeface="Arial" panose="020B0604020202020204" pitchFamily="34" charset="0"/>
              <a:buChar char="•"/>
            </a:pPr>
            <a:endParaRPr lang="en-GB" sz="1600" dirty="0" smtClean="0">
              <a:solidFill>
                <a:prstClr val="black"/>
              </a:solidFill>
            </a:endParaRPr>
          </a:p>
          <a:p>
            <a:endParaRPr lang="en-GB" sz="1600" dirty="0">
              <a:solidFill>
                <a:prstClr val="black"/>
              </a:solidFill>
            </a:endParaRPr>
          </a:p>
        </p:txBody>
      </p:sp>
    </p:spTree>
    <p:extLst>
      <p:ext uri="{BB962C8B-B14F-4D97-AF65-F5344CB8AC3E}">
        <p14:creationId xmlns:p14="http://schemas.microsoft.com/office/powerpoint/2010/main" val="3373310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can we support interactional rhythms?</a:t>
            </a:r>
            <a:endParaRPr lang="en-GB" b="1" dirty="0"/>
          </a:p>
        </p:txBody>
      </p:sp>
      <p:sp>
        <p:nvSpPr>
          <p:cNvPr id="3" name="Rectangle 2"/>
          <p:cNvSpPr/>
          <p:nvPr/>
        </p:nvSpPr>
        <p:spPr>
          <a:xfrm>
            <a:off x="201168" y="2152650"/>
            <a:ext cx="6552057" cy="4093428"/>
          </a:xfrm>
          <a:prstGeom prst="rect">
            <a:avLst/>
          </a:prstGeom>
        </p:spPr>
        <p:txBody>
          <a:bodyPr wrap="square">
            <a:spAutoFit/>
          </a:bodyPr>
          <a:lstStyle/>
          <a:p>
            <a:r>
              <a:rPr lang="en-GB" sz="2000" dirty="0">
                <a:solidFill>
                  <a:prstClr val="black"/>
                </a:solidFill>
              </a:rPr>
              <a:t>Have you noticed that when people jog, dance or throw a Frisbee in rhythm with each other, they seem to experience momentary bonding and a sense of unity? </a:t>
            </a:r>
          </a:p>
          <a:p>
            <a:r>
              <a:rPr lang="en-GB" sz="2000" dirty="0">
                <a:solidFill>
                  <a:prstClr val="black"/>
                </a:solidFill>
              </a:rPr>
              <a:t>At these and other moments of joint rhythmic engagement, they discover an attraction for each other </a:t>
            </a:r>
            <a:r>
              <a:rPr lang="en-GB" sz="2000">
                <a:solidFill>
                  <a:prstClr val="black"/>
                </a:solidFill>
              </a:rPr>
              <a:t>regardless of whether </a:t>
            </a:r>
            <a:r>
              <a:rPr lang="en-GB" sz="2000" dirty="0">
                <a:solidFill>
                  <a:prstClr val="black"/>
                </a:solidFill>
              </a:rPr>
              <a:t>there has been a previous sense of caring. </a:t>
            </a:r>
          </a:p>
          <a:p>
            <a:r>
              <a:rPr lang="en-GB" sz="2000" dirty="0">
                <a:solidFill>
                  <a:prstClr val="black"/>
                </a:solidFill>
              </a:rPr>
              <a:t>In fact, it is almost impossible to dislike a person while being rhythmically in "sync.“</a:t>
            </a:r>
          </a:p>
          <a:p>
            <a:r>
              <a:rPr lang="en-GB" sz="2000" dirty="0">
                <a:solidFill>
                  <a:prstClr val="black"/>
                </a:solidFill>
              </a:rPr>
              <a:t> Rhythmic interactions forge people together. Rhythmicity provides a "glue" for establishing human connections. The value and power of these pulsating interactions may offer an eye opener for the practice of care interactions of young and old, for caregivers and care receivers alike. </a:t>
            </a:r>
            <a:r>
              <a:rPr lang="en-GB" sz="2000" i="1" dirty="0">
                <a:solidFill>
                  <a:prstClr val="black"/>
                </a:solidFill>
              </a:rPr>
              <a:t>(Maier, 1992) </a:t>
            </a:r>
          </a:p>
        </p:txBody>
      </p:sp>
    </p:spTree>
    <p:extLst>
      <p:ext uri="{BB962C8B-B14F-4D97-AF65-F5344CB8AC3E}">
        <p14:creationId xmlns:p14="http://schemas.microsoft.com/office/powerpoint/2010/main" val="2669838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From ‘Rhythmicity’ by Henry Maier </a:t>
            </a:r>
            <a:endParaRPr lang="en-GB" sz="3200" dirty="0"/>
          </a:p>
        </p:txBody>
      </p:sp>
      <p:sp>
        <p:nvSpPr>
          <p:cNvPr id="3" name="Content Placeholder 2"/>
          <p:cNvSpPr>
            <a:spLocks noGrp="1"/>
          </p:cNvSpPr>
          <p:nvPr>
            <p:ph sz="half" idx="1"/>
          </p:nvPr>
        </p:nvSpPr>
        <p:spPr/>
        <p:txBody>
          <a:bodyPr>
            <a:normAutofit fontScale="77500" lnSpcReduction="20000"/>
          </a:bodyPr>
          <a:lstStyle/>
          <a:p>
            <a:pPr marL="0" indent="0">
              <a:buNone/>
            </a:pPr>
            <a:r>
              <a:rPr lang="en-GB" dirty="0" smtClean="0"/>
              <a:t>‘An awareness of conjoint engagement will likely help us to pace our interactions. </a:t>
            </a:r>
          </a:p>
          <a:p>
            <a:pPr marL="0" indent="0">
              <a:buNone/>
            </a:pPr>
            <a:r>
              <a:rPr lang="en-GB" dirty="0" smtClean="0"/>
              <a:t>It can further our capacity to interact and to speak with rather than to a person. </a:t>
            </a:r>
          </a:p>
          <a:p>
            <a:pPr marL="0" indent="0">
              <a:buNone/>
            </a:pPr>
            <a:r>
              <a:rPr lang="en-GB" dirty="0" smtClean="0"/>
              <a:t>It seems that the focus partially shifts from what we do or say to finding together a synchrony: recognizing "the kind of rhythm they are moving in, as well as the many tiny unnoticeable events that make up any transaction" (Hall, 1976, p. 71). </a:t>
            </a:r>
          </a:p>
          <a:p>
            <a:pPr marL="0" indent="0">
              <a:buNone/>
            </a:pPr>
            <a:r>
              <a:rPr lang="en-GB" dirty="0" smtClean="0"/>
              <a:t>These observations have an important potential message for care interactions: finding a mutual and sustained rhythm is one challenge of care work’</a:t>
            </a:r>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616943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2605" y="534566"/>
            <a:ext cx="3162300" cy="4762500"/>
          </a:xfrm>
          <a:prstGeom prst="rect">
            <a:avLst/>
          </a:prstGeom>
        </p:spPr>
      </p:pic>
      <p:sp>
        <p:nvSpPr>
          <p:cNvPr id="3" name="TextBox 2"/>
          <p:cNvSpPr txBox="1"/>
          <p:nvPr/>
        </p:nvSpPr>
        <p:spPr>
          <a:xfrm>
            <a:off x="782606" y="5617029"/>
            <a:ext cx="3162300" cy="369332"/>
          </a:xfrm>
          <a:prstGeom prst="rect">
            <a:avLst/>
          </a:prstGeom>
          <a:noFill/>
        </p:spPr>
        <p:txBody>
          <a:bodyPr wrap="square" rtlCol="0">
            <a:spAutoFit/>
          </a:bodyPr>
          <a:lstStyle/>
          <a:p>
            <a:r>
              <a:rPr lang="en-GB" dirty="0" smtClean="0"/>
              <a:t>Perry Else, 2014</a:t>
            </a:r>
            <a:endParaRPr lang="en-GB" dirty="0"/>
          </a:p>
        </p:txBody>
      </p:sp>
      <p:pic>
        <p:nvPicPr>
          <p:cNvPr id="5" name="Picture 4"/>
          <p:cNvPicPr>
            <a:picLocks noChangeAspect="1"/>
          </p:cNvPicPr>
          <p:nvPr/>
        </p:nvPicPr>
        <p:blipFill>
          <a:blip r:embed="rId3"/>
          <a:stretch>
            <a:fillRect/>
          </a:stretch>
        </p:blipFill>
        <p:spPr>
          <a:xfrm>
            <a:off x="4735756" y="534566"/>
            <a:ext cx="3157017" cy="4762500"/>
          </a:xfrm>
          <a:prstGeom prst="rect">
            <a:avLst/>
          </a:prstGeom>
        </p:spPr>
      </p:pic>
      <p:sp>
        <p:nvSpPr>
          <p:cNvPr id="6" name="TextBox 5"/>
          <p:cNvSpPr txBox="1"/>
          <p:nvPr/>
        </p:nvSpPr>
        <p:spPr>
          <a:xfrm>
            <a:off x="4600055" y="5617029"/>
            <a:ext cx="3162300" cy="369332"/>
          </a:xfrm>
          <a:prstGeom prst="rect">
            <a:avLst/>
          </a:prstGeom>
          <a:noFill/>
        </p:spPr>
        <p:txBody>
          <a:bodyPr wrap="square" rtlCol="0">
            <a:spAutoFit/>
          </a:bodyPr>
          <a:lstStyle/>
          <a:p>
            <a:r>
              <a:rPr lang="en-GB" dirty="0" smtClean="0"/>
              <a:t>Perry Else, 2009</a:t>
            </a:r>
            <a:endParaRPr lang="en-GB" dirty="0"/>
          </a:p>
        </p:txBody>
      </p:sp>
      <p:pic>
        <p:nvPicPr>
          <p:cNvPr id="7" name="Picture 6"/>
          <p:cNvPicPr>
            <a:picLocks noChangeAspect="1"/>
          </p:cNvPicPr>
          <p:nvPr/>
        </p:nvPicPr>
        <p:blipFill>
          <a:blip r:embed="rId4"/>
          <a:stretch>
            <a:fillRect/>
          </a:stretch>
        </p:blipFill>
        <p:spPr>
          <a:xfrm>
            <a:off x="8683625" y="534566"/>
            <a:ext cx="2975162" cy="4762501"/>
          </a:xfrm>
          <a:prstGeom prst="rect">
            <a:avLst/>
          </a:prstGeom>
        </p:spPr>
      </p:pic>
      <p:sp>
        <p:nvSpPr>
          <p:cNvPr id="9" name="TextBox 8"/>
          <p:cNvSpPr txBox="1"/>
          <p:nvPr/>
        </p:nvSpPr>
        <p:spPr>
          <a:xfrm>
            <a:off x="8683625" y="5617029"/>
            <a:ext cx="3162300" cy="369332"/>
          </a:xfrm>
          <a:prstGeom prst="rect">
            <a:avLst/>
          </a:prstGeom>
          <a:noFill/>
        </p:spPr>
        <p:txBody>
          <a:bodyPr wrap="square" rtlCol="0">
            <a:spAutoFit/>
          </a:bodyPr>
          <a:lstStyle/>
          <a:p>
            <a:r>
              <a:rPr lang="en-GB" dirty="0" smtClean="0"/>
              <a:t>Helen </a:t>
            </a:r>
            <a:r>
              <a:rPr lang="en-GB" dirty="0" err="1" smtClean="0"/>
              <a:t>Tovey</a:t>
            </a:r>
            <a:r>
              <a:rPr lang="en-GB" dirty="0" smtClean="0"/>
              <a:t>, 2007</a:t>
            </a:r>
            <a:endParaRPr lang="en-GB" dirty="0"/>
          </a:p>
        </p:txBody>
      </p:sp>
    </p:spTree>
    <p:extLst>
      <p:ext uri="{BB962C8B-B14F-4D97-AF65-F5344CB8AC3E}">
        <p14:creationId xmlns:p14="http://schemas.microsoft.com/office/powerpoint/2010/main" val="34810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7528" y="332657"/>
            <a:ext cx="8820472" cy="461665"/>
          </a:xfrm>
          <a:prstGeom prst="rect">
            <a:avLst/>
          </a:prstGeom>
          <a:noFill/>
        </p:spPr>
        <p:txBody>
          <a:bodyPr wrap="square" rtlCol="0">
            <a:spAutoFit/>
          </a:bodyPr>
          <a:lstStyle/>
          <a:p>
            <a:r>
              <a:rPr lang="en-GB" sz="2400" dirty="0">
                <a:solidFill>
                  <a:prstClr val="black"/>
                </a:solidFill>
              </a:rPr>
              <a:t>Play is: Freely chosen</a:t>
            </a:r>
          </a:p>
        </p:txBody>
      </p:sp>
      <p:sp>
        <p:nvSpPr>
          <p:cNvPr id="7" name="TextBox 6"/>
          <p:cNvSpPr txBox="1"/>
          <p:nvPr/>
        </p:nvSpPr>
        <p:spPr>
          <a:xfrm>
            <a:off x="1865276" y="1427220"/>
            <a:ext cx="8820472" cy="830997"/>
          </a:xfrm>
          <a:prstGeom prst="rect">
            <a:avLst/>
          </a:prstGeom>
          <a:noFill/>
        </p:spPr>
        <p:txBody>
          <a:bodyPr wrap="square" rtlCol="0">
            <a:spAutoFit/>
          </a:bodyPr>
          <a:lstStyle/>
          <a:p>
            <a:r>
              <a:rPr lang="en-GB" sz="2400" dirty="0">
                <a:solidFill>
                  <a:prstClr val="black"/>
                </a:solidFill>
              </a:rPr>
              <a:t>Play is: intrinsically motivated </a:t>
            </a:r>
            <a:r>
              <a:rPr lang="en-GB" sz="2400" dirty="0" err="1">
                <a:solidFill>
                  <a:prstClr val="black"/>
                </a:solidFill>
              </a:rPr>
              <a:t>i.e</a:t>
            </a:r>
            <a:r>
              <a:rPr lang="en-GB" sz="2400" dirty="0">
                <a:solidFill>
                  <a:prstClr val="black"/>
                </a:solidFill>
              </a:rPr>
              <a:t> performed by the child for no external goal or reward</a:t>
            </a:r>
          </a:p>
        </p:txBody>
      </p:sp>
      <p:sp>
        <p:nvSpPr>
          <p:cNvPr id="8" name="TextBox 7"/>
          <p:cNvSpPr txBox="1"/>
          <p:nvPr/>
        </p:nvSpPr>
        <p:spPr>
          <a:xfrm>
            <a:off x="1811016" y="3137462"/>
            <a:ext cx="8856984" cy="461665"/>
          </a:xfrm>
          <a:prstGeom prst="rect">
            <a:avLst/>
          </a:prstGeom>
          <a:noFill/>
        </p:spPr>
        <p:txBody>
          <a:bodyPr wrap="square" rtlCol="0">
            <a:spAutoFit/>
          </a:bodyPr>
          <a:lstStyle/>
          <a:p>
            <a:r>
              <a:rPr lang="en-GB" sz="2400" dirty="0">
                <a:solidFill>
                  <a:prstClr val="black"/>
                </a:solidFill>
              </a:rPr>
              <a:t>Play is: personally directed by the child</a:t>
            </a:r>
          </a:p>
        </p:txBody>
      </p:sp>
    </p:spTree>
    <p:extLst>
      <p:ext uri="{BB962C8B-B14F-4D97-AF65-F5344CB8AC3E}">
        <p14:creationId xmlns:p14="http://schemas.microsoft.com/office/powerpoint/2010/main" val="3994103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can we support play rhythms?</a:t>
            </a:r>
            <a:endParaRPr lang="en-GB" b="1" dirty="0"/>
          </a:p>
        </p:txBody>
      </p:sp>
      <p:sp>
        <p:nvSpPr>
          <p:cNvPr id="3" name="TextBox 2"/>
          <p:cNvSpPr txBox="1"/>
          <p:nvPr/>
        </p:nvSpPr>
        <p:spPr>
          <a:xfrm>
            <a:off x="838200" y="1962150"/>
            <a:ext cx="4657725" cy="3785652"/>
          </a:xfrm>
          <a:prstGeom prst="rect">
            <a:avLst/>
          </a:prstGeom>
          <a:noFill/>
        </p:spPr>
        <p:txBody>
          <a:bodyPr wrap="square" rtlCol="0">
            <a:spAutoFit/>
          </a:bodyPr>
          <a:lstStyle/>
          <a:p>
            <a:r>
              <a:rPr lang="en-GB" sz="2400" dirty="0">
                <a:solidFill>
                  <a:prstClr val="black"/>
                </a:solidFill>
              </a:rPr>
              <a:t>Rhythm is also significant in play through the give-and-take with clear cycles of approach and withdrawals, continuously maintaining each other’s rhythm. When play is synchronised in this way, meaningful relationships are established in those moments that the child wishes to revisit or maintain.</a:t>
            </a:r>
          </a:p>
        </p:txBody>
      </p:sp>
    </p:spTree>
    <p:extLst>
      <p:ext uri="{BB962C8B-B14F-4D97-AF65-F5344CB8AC3E}">
        <p14:creationId xmlns:p14="http://schemas.microsoft.com/office/powerpoint/2010/main" val="2051728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19100"/>
            <a:ext cx="5181600" cy="5757863"/>
          </a:xfrm>
        </p:spPr>
        <p:txBody>
          <a:bodyPr/>
          <a:lstStyle/>
          <a:p>
            <a:pPr marL="0" indent="0">
              <a:buNone/>
            </a:pPr>
            <a:r>
              <a:rPr lang="en-GB" dirty="0" smtClean="0"/>
              <a:t>Children naturally play rhythmically:</a:t>
            </a:r>
          </a:p>
          <a:p>
            <a:r>
              <a:rPr lang="en-GB" dirty="0" smtClean="0"/>
              <a:t>Pouring water from jug to cup and back again.</a:t>
            </a:r>
          </a:p>
          <a:p>
            <a:r>
              <a:rPr lang="en-GB" dirty="0" smtClean="0"/>
              <a:t>Peek-a-boo</a:t>
            </a:r>
          </a:p>
          <a:p>
            <a:r>
              <a:rPr lang="en-GB" dirty="0" smtClean="0"/>
              <a:t>Rocking and swinging</a:t>
            </a:r>
          </a:p>
          <a:p>
            <a:r>
              <a:rPr lang="en-GB" dirty="0" smtClean="0"/>
              <a:t>Repeated play sequences </a:t>
            </a:r>
          </a:p>
          <a:p>
            <a:r>
              <a:rPr lang="en-GB" dirty="0" smtClean="0"/>
              <a:t>Rolling a ball up and down, back and forward</a:t>
            </a:r>
          </a:p>
          <a:p>
            <a:r>
              <a:rPr lang="en-GB" dirty="0" smtClean="0"/>
              <a:t>Throwing and catching</a:t>
            </a:r>
          </a:p>
          <a:p>
            <a:endParaRPr lang="en-GB" dirty="0"/>
          </a:p>
        </p:txBody>
      </p:sp>
      <p:sp>
        <p:nvSpPr>
          <p:cNvPr id="4" name="Content Placeholder 3"/>
          <p:cNvSpPr>
            <a:spLocks noGrp="1"/>
          </p:cNvSpPr>
          <p:nvPr>
            <p:ph sz="half" idx="2"/>
          </p:nvPr>
        </p:nvSpPr>
        <p:spPr>
          <a:xfrm>
            <a:off x="6172200" y="419100"/>
            <a:ext cx="5181600" cy="5757863"/>
          </a:xfrm>
        </p:spPr>
        <p:txBody>
          <a:bodyPr/>
          <a:lstStyle/>
          <a:p>
            <a:r>
              <a:rPr lang="en-GB" dirty="0" smtClean="0"/>
              <a:t>Children enjoy the predictability of rhythmic and repetitive play</a:t>
            </a:r>
          </a:p>
          <a:p>
            <a:r>
              <a:rPr lang="en-GB" dirty="0" smtClean="0"/>
              <a:t>Children’s songs and action rhymes acknowledge this need.</a:t>
            </a:r>
          </a:p>
          <a:p>
            <a:r>
              <a:rPr lang="en-GB" dirty="0" smtClean="0"/>
              <a:t>Every time we sing, follow a ritual, walk in unison, greet and say goodbye, we are helping children to experience the continuous predictability of life that helps them feel secure and safe.</a:t>
            </a:r>
          </a:p>
          <a:p>
            <a:endParaRPr lang="en-GB" dirty="0"/>
          </a:p>
        </p:txBody>
      </p:sp>
    </p:spTree>
    <p:extLst>
      <p:ext uri="{BB962C8B-B14F-4D97-AF65-F5344CB8AC3E}">
        <p14:creationId xmlns:p14="http://schemas.microsoft.com/office/powerpoint/2010/main" val="3476568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can we support group dynamic rhythms?</a:t>
            </a:r>
            <a:endParaRPr lang="en-GB" b="1" dirty="0"/>
          </a:p>
        </p:txBody>
      </p:sp>
      <p:sp>
        <p:nvSpPr>
          <p:cNvPr id="3" name="TextBox 2"/>
          <p:cNvSpPr txBox="1"/>
          <p:nvPr/>
        </p:nvSpPr>
        <p:spPr>
          <a:xfrm>
            <a:off x="838200" y="2209800"/>
            <a:ext cx="5295900" cy="3785652"/>
          </a:xfrm>
          <a:prstGeom prst="rect">
            <a:avLst/>
          </a:prstGeom>
          <a:noFill/>
        </p:spPr>
        <p:txBody>
          <a:bodyPr wrap="square" rtlCol="0">
            <a:spAutoFit/>
          </a:bodyPr>
          <a:lstStyle/>
          <a:p>
            <a:r>
              <a:rPr lang="en-GB" sz="2000" dirty="0">
                <a:solidFill>
                  <a:prstClr val="black"/>
                </a:solidFill>
              </a:rPr>
              <a:t>Groups of children at play have been found to share a rhythm and synchrony even if they are not all playing together or the same game.</a:t>
            </a:r>
          </a:p>
          <a:p>
            <a:endParaRPr lang="en-GB" sz="2000" dirty="0">
              <a:solidFill>
                <a:prstClr val="black"/>
              </a:solidFill>
            </a:endParaRPr>
          </a:p>
          <a:p>
            <a:r>
              <a:rPr lang="en-GB" sz="2000" dirty="0">
                <a:solidFill>
                  <a:prstClr val="black"/>
                </a:solidFill>
              </a:rPr>
              <a:t>When working with groups of children it is important we start to become aware of the group’s ‘pulse’.</a:t>
            </a:r>
          </a:p>
          <a:p>
            <a:endParaRPr lang="en-GB" sz="2000" dirty="0">
              <a:solidFill>
                <a:prstClr val="black"/>
              </a:solidFill>
            </a:endParaRPr>
          </a:p>
          <a:p>
            <a:r>
              <a:rPr lang="en-GB" sz="2000" dirty="0">
                <a:solidFill>
                  <a:prstClr val="black"/>
                </a:solidFill>
              </a:rPr>
              <a:t>Children also follow an ‘expansion/contraction’ rhythm in their group and solitary play.  Adults need to facilitate this flow in and out of the group by becoming aware of each child’s need.</a:t>
            </a:r>
          </a:p>
        </p:txBody>
      </p:sp>
    </p:spTree>
    <p:extLst>
      <p:ext uri="{BB962C8B-B14F-4D97-AF65-F5344CB8AC3E}">
        <p14:creationId xmlns:p14="http://schemas.microsoft.com/office/powerpoint/2010/main" val="1420870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68" y="379413"/>
            <a:ext cx="8435280" cy="1143000"/>
          </a:xfrm>
        </p:spPr>
        <p:txBody>
          <a:bodyPr/>
          <a:lstStyle/>
          <a:p>
            <a:pPr algn="l"/>
            <a:r>
              <a:rPr lang="en-GB" dirty="0" smtClean="0"/>
              <a:t>Nature Nurture </a:t>
            </a:r>
            <a:endParaRPr lang="en-GB" dirty="0"/>
          </a:p>
        </p:txBody>
      </p:sp>
      <p:pic>
        <p:nvPicPr>
          <p:cNvPr id="4"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65761" y="5646390"/>
            <a:ext cx="1146277" cy="980728"/>
          </a:xfrm>
          <a:prstGeom prst="rect">
            <a:avLst/>
          </a:prstGeom>
          <a:noFill/>
        </p:spPr>
      </p:pic>
      <p:sp>
        <p:nvSpPr>
          <p:cNvPr id="5" name="TextBox 4"/>
          <p:cNvSpPr txBox="1"/>
          <p:nvPr/>
        </p:nvSpPr>
        <p:spPr>
          <a:xfrm>
            <a:off x="269369" y="1412776"/>
            <a:ext cx="4331205" cy="1815882"/>
          </a:xfrm>
          <a:prstGeom prst="rect">
            <a:avLst/>
          </a:prstGeom>
          <a:noFill/>
        </p:spPr>
        <p:txBody>
          <a:bodyPr wrap="square" rtlCol="0">
            <a:spAutoFit/>
          </a:bodyPr>
          <a:lstStyle/>
          <a:p>
            <a:r>
              <a:rPr lang="en-GB" sz="2800" dirty="0" smtClean="0">
                <a:solidFill>
                  <a:prstClr val="black"/>
                </a:solidFill>
              </a:rPr>
              <a:t>Our tools are free </a:t>
            </a:r>
            <a:r>
              <a:rPr lang="en-GB" sz="2800" dirty="0">
                <a:solidFill>
                  <a:prstClr val="black"/>
                </a:solidFill>
              </a:rPr>
              <a:t>play and nurturing interactions outdoors in stimulating natural environments</a:t>
            </a:r>
          </a:p>
        </p:txBody>
      </p:sp>
    </p:spTree>
    <p:extLst>
      <p:ext uri="{BB962C8B-B14F-4D97-AF65-F5344CB8AC3E}">
        <p14:creationId xmlns:p14="http://schemas.microsoft.com/office/powerpoint/2010/main" val="1604297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692696"/>
            <a:ext cx="8229600" cy="1224136"/>
          </a:xfrm>
        </p:spPr>
        <p:txBody>
          <a:bodyPr>
            <a:normAutofit fontScale="90000"/>
          </a:bodyPr>
          <a:lstStyle/>
          <a:p>
            <a:r>
              <a:rPr lang="en-GB" dirty="0" smtClean="0">
                <a:solidFill>
                  <a:srgbClr val="C00000"/>
                </a:solidFill>
              </a:rPr>
              <a:t>Strategies we can use in Forest School to promote Resilience</a:t>
            </a:r>
            <a:endParaRPr lang="en-GB" dirty="0">
              <a:solidFill>
                <a:srgbClr val="C00000"/>
              </a:solidFill>
            </a:endParaRPr>
          </a:p>
        </p:txBody>
      </p:sp>
      <p:sp>
        <p:nvSpPr>
          <p:cNvPr id="4" name="TextBox 3"/>
          <p:cNvSpPr txBox="1"/>
          <p:nvPr/>
        </p:nvSpPr>
        <p:spPr>
          <a:xfrm>
            <a:off x="2135560" y="4581129"/>
            <a:ext cx="1728192" cy="646331"/>
          </a:xfrm>
          <a:prstGeom prst="rect">
            <a:avLst/>
          </a:prstGeom>
          <a:noFill/>
        </p:spPr>
        <p:txBody>
          <a:bodyPr wrap="square" rtlCol="0">
            <a:spAutoFit/>
          </a:bodyPr>
          <a:lstStyle/>
          <a:p>
            <a:pPr algn="ctr"/>
            <a:r>
              <a:rPr lang="en-GB" sz="3600" dirty="0">
                <a:solidFill>
                  <a:prstClr val="black"/>
                </a:solidFill>
              </a:rPr>
              <a:t>Nature</a:t>
            </a:r>
          </a:p>
        </p:txBody>
      </p:sp>
      <p:sp>
        <p:nvSpPr>
          <p:cNvPr id="5" name="TextBox 4"/>
          <p:cNvSpPr txBox="1"/>
          <p:nvPr/>
        </p:nvSpPr>
        <p:spPr>
          <a:xfrm>
            <a:off x="3503712"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6" name="TextBox 5"/>
          <p:cNvSpPr txBox="1"/>
          <p:nvPr/>
        </p:nvSpPr>
        <p:spPr>
          <a:xfrm>
            <a:off x="4151784" y="4581129"/>
            <a:ext cx="1728192" cy="646331"/>
          </a:xfrm>
          <a:prstGeom prst="rect">
            <a:avLst/>
          </a:prstGeom>
          <a:noFill/>
        </p:spPr>
        <p:txBody>
          <a:bodyPr wrap="square" rtlCol="0">
            <a:spAutoFit/>
          </a:bodyPr>
          <a:lstStyle/>
          <a:p>
            <a:pPr algn="ctr"/>
            <a:r>
              <a:rPr lang="en-GB" sz="3600" dirty="0">
                <a:solidFill>
                  <a:prstClr val="black"/>
                </a:solidFill>
              </a:rPr>
              <a:t>Nurture</a:t>
            </a:r>
          </a:p>
        </p:txBody>
      </p:sp>
      <p:sp>
        <p:nvSpPr>
          <p:cNvPr id="7" name="TextBox 6"/>
          <p:cNvSpPr txBox="1"/>
          <p:nvPr/>
        </p:nvSpPr>
        <p:spPr>
          <a:xfrm>
            <a:off x="5663952"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8" name="TextBox 7"/>
          <p:cNvSpPr txBox="1"/>
          <p:nvPr/>
        </p:nvSpPr>
        <p:spPr>
          <a:xfrm>
            <a:off x="6023992" y="4581129"/>
            <a:ext cx="1440160" cy="646331"/>
          </a:xfrm>
          <a:prstGeom prst="rect">
            <a:avLst/>
          </a:prstGeom>
          <a:noFill/>
        </p:spPr>
        <p:txBody>
          <a:bodyPr wrap="square" rtlCol="0">
            <a:spAutoFit/>
          </a:bodyPr>
          <a:lstStyle/>
          <a:p>
            <a:pPr algn="ctr"/>
            <a:r>
              <a:rPr lang="en-GB" sz="3600" dirty="0">
                <a:solidFill>
                  <a:prstClr val="black"/>
                </a:solidFill>
              </a:rPr>
              <a:t>Play</a:t>
            </a:r>
          </a:p>
        </p:txBody>
      </p:sp>
      <p:sp>
        <p:nvSpPr>
          <p:cNvPr id="9" name="TextBox 8"/>
          <p:cNvSpPr txBox="1"/>
          <p:nvPr/>
        </p:nvSpPr>
        <p:spPr>
          <a:xfrm>
            <a:off x="7032104" y="4581129"/>
            <a:ext cx="792088" cy="646331"/>
          </a:xfrm>
          <a:prstGeom prst="rect">
            <a:avLst/>
          </a:prstGeom>
          <a:noFill/>
        </p:spPr>
        <p:txBody>
          <a:bodyPr wrap="square" rtlCol="0">
            <a:spAutoFit/>
          </a:bodyPr>
          <a:lstStyle/>
          <a:p>
            <a:pPr algn="ctr"/>
            <a:r>
              <a:rPr lang="en-GB" sz="3600" dirty="0">
                <a:solidFill>
                  <a:prstClr val="black"/>
                </a:solidFill>
              </a:rPr>
              <a:t>=</a:t>
            </a:r>
          </a:p>
        </p:txBody>
      </p:sp>
      <p:sp>
        <p:nvSpPr>
          <p:cNvPr id="10" name="TextBox 9"/>
          <p:cNvSpPr txBox="1"/>
          <p:nvPr/>
        </p:nvSpPr>
        <p:spPr>
          <a:xfrm>
            <a:off x="7176120" y="4581129"/>
            <a:ext cx="2880320" cy="646331"/>
          </a:xfrm>
          <a:prstGeom prst="rect">
            <a:avLst/>
          </a:prstGeom>
          <a:noFill/>
        </p:spPr>
        <p:txBody>
          <a:bodyPr wrap="square" rtlCol="0">
            <a:spAutoFit/>
          </a:bodyPr>
          <a:lstStyle/>
          <a:p>
            <a:pPr algn="ctr"/>
            <a:r>
              <a:rPr lang="en-GB" sz="3600" dirty="0">
                <a:solidFill>
                  <a:prstClr val="black"/>
                </a:solidFill>
              </a:rPr>
              <a:t>Resilience</a:t>
            </a:r>
          </a:p>
        </p:txBody>
      </p:sp>
      <p:pic>
        <p:nvPicPr>
          <p:cNvPr id="12"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780001" y="5684694"/>
            <a:ext cx="1146277" cy="980728"/>
          </a:xfrm>
          <a:prstGeom prst="rect">
            <a:avLst/>
          </a:prstGeom>
          <a:noFill/>
        </p:spPr>
      </p:pic>
    </p:spTree>
    <p:extLst>
      <p:ext uri="{BB962C8B-B14F-4D97-AF65-F5344CB8AC3E}">
        <p14:creationId xmlns:p14="http://schemas.microsoft.com/office/powerpoint/2010/main" val="657852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a:t>
            </a:r>
            <a:endParaRPr lang="en-GB" dirty="0"/>
          </a:p>
        </p:txBody>
      </p:sp>
      <p:sp>
        <p:nvSpPr>
          <p:cNvPr id="4" name="TextBox 3"/>
          <p:cNvSpPr txBox="1"/>
          <p:nvPr/>
        </p:nvSpPr>
        <p:spPr>
          <a:xfrm>
            <a:off x="981075" y="1781175"/>
            <a:ext cx="5114925" cy="5078313"/>
          </a:xfrm>
          <a:prstGeom prst="rect">
            <a:avLst/>
          </a:prstGeom>
          <a:noFill/>
        </p:spPr>
        <p:txBody>
          <a:bodyPr wrap="square" rtlCol="0">
            <a:spAutoFit/>
          </a:bodyPr>
          <a:lstStyle/>
          <a:p>
            <a:r>
              <a:rPr lang="en-GB" dirty="0" smtClean="0"/>
              <a:t>For more information on the Nature Nurture approach, CPD training and Post Graduate courses, please contact:</a:t>
            </a:r>
          </a:p>
          <a:p>
            <a:endParaRPr lang="en-GB" dirty="0" smtClean="0"/>
          </a:p>
          <a:p>
            <a:r>
              <a:rPr lang="en-GB" dirty="0" smtClean="0"/>
              <a:t>Terri Harrison</a:t>
            </a:r>
          </a:p>
          <a:p>
            <a:r>
              <a:rPr lang="en-GB" dirty="0" smtClean="0"/>
              <a:t>Nature Nurture</a:t>
            </a:r>
          </a:p>
          <a:p>
            <a:r>
              <a:rPr lang="en-GB" dirty="0" smtClean="0"/>
              <a:t>Railway Cottage</a:t>
            </a:r>
          </a:p>
          <a:p>
            <a:r>
              <a:rPr lang="en-GB" dirty="0" smtClean="0"/>
              <a:t>Bieldside</a:t>
            </a:r>
          </a:p>
          <a:p>
            <a:r>
              <a:rPr lang="en-GB" dirty="0" smtClean="0"/>
              <a:t>Aberdeen</a:t>
            </a:r>
          </a:p>
          <a:p>
            <a:r>
              <a:rPr lang="en-GB" dirty="0" smtClean="0"/>
              <a:t>AB15 9EU</a:t>
            </a:r>
          </a:p>
          <a:p>
            <a:endParaRPr lang="en-GB" dirty="0" smtClean="0"/>
          </a:p>
          <a:p>
            <a:endParaRPr lang="en-GB" dirty="0" smtClean="0"/>
          </a:p>
          <a:p>
            <a:r>
              <a:rPr lang="en-GB" dirty="0" smtClean="0">
                <a:hlinkClick r:id="rId2"/>
              </a:rPr>
              <a:t>t.harrison@naturenurture.org.uk</a:t>
            </a:r>
            <a:endParaRPr lang="en-GB" dirty="0" smtClean="0"/>
          </a:p>
          <a:p>
            <a:r>
              <a:rPr lang="en-GB" dirty="0" smtClean="0"/>
              <a:t>@_</a:t>
            </a:r>
            <a:r>
              <a:rPr lang="en-GB" dirty="0" err="1" smtClean="0"/>
              <a:t>NatureNurture</a:t>
            </a:r>
            <a:r>
              <a:rPr lang="en-GB" smtClean="0"/>
              <a:t> </a:t>
            </a:r>
            <a:endParaRPr lang="en-GB" dirty="0" smtClean="0"/>
          </a:p>
          <a:p>
            <a:r>
              <a:rPr lang="en-GB" dirty="0" smtClean="0"/>
              <a:t>http://naturenurture.org.uk</a:t>
            </a:r>
          </a:p>
          <a:p>
            <a:r>
              <a:rPr lang="en-GB" dirty="0" smtClean="0"/>
              <a:t>www.facebook.com/NatureNurture</a:t>
            </a:r>
          </a:p>
          <a:p>
            <a:endParaRPr lang="en-GB" dirty="0" smtClean="0"/>
          </a:p>
          <a:p>
            <a:endParaRPr lang="en-GB" dirty="0"/>
          </a:p>
        </p:txBody>
      </p:sp>
      <p:pic>
        <p:nvPicPr>
          <p:cNvPr id="5" name="Picture 4"/>
          <p:cNvPicPr>
            <a:picLocks noChangeAspect="1"/>
          </p:cNvPicPr>
          <p:nvPr/>
        </p:nvPicPr>
        <p:blipFill>
          <a:blip r:embed="rId3"/>
          <a:stretch>
            <a:fillRect/>
          </a:stretch>
        </p:blipFill>
        <p:spPr>
          <a:xfrm>
            <a:off x="8930641" y="3766857"/>
            <a:ext cx="3004374" cy="2570455"/>
          </a:xfrm>
          <a:prstGeom prst="rect">
            <a:avLst/>
          </a:prstGeom>
        </p:spPr>
      </p:pic>
    </p:spTree>
    <p:extLst>
      <p:ext uri="{BB962C8B-B14F-4D97-AF65-F5344CB8AC3E}">
        <p14:creationId xmlns:p14="http://schemas.microsoft.com/office/powerpoint/2010/main" val="3523806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608" y="3068961"/>
            <a:ext cx="7056784" cy="2554545"/>
          </a:xfrm>
          <a:prstGeom prst="rect">
            <a:avLst/>
          </a:prstGeom>
        </p:spPr>
        <p:txBody>
          <a:bodyPr wrap="square">
            <a:spAutoFit/>
          </a:bodyPr>
          <a:lstStyle/>
          <a:p>
            <a:pPr algn="ctr"/>
            <a:r>
              <a:rPr lang="en-GB" sz="3200" dirty="0">
                <a:solidFill>
                  <a:prstClr val="black"/>
                </a:solidFill>
              </a:rPr>
              <a:t>Recovery involves far more than stabilisation of chaotic lives and</a:t>
            </a:r>
            <a:br>
              <a:rPr lang="en-GB" sz="3200" dirty="0">
                <a:solidFill>
                  <a:prstClr val="black"/>
                </a:solidFill>
              </a:rPr>
            </a:br>
            <a:r>
              <a:rPr lang="en-GB" sz="3200" dirty="0">
                <a:solidFill>
                  <a:prstClr val="black"/>
                </a:solidFill>
              </a:rPr>
              <a:t>minimisation of harm, but includes recovery of </a:t>
            </a:r>
            <a:r>
              <a:rPr lang="en-GB" sz="3200" b="1" dirty="0">
                <a:solidFill>
                  <a:prstClr val="black"/>
                </a:solidFill>
              </a:rPr>
              <a:t>hope</a:t>
            </a:r>
            <a:r>
              <a:rPr lang="en-GB" sz="3200" dirty="0">
                <a:solidFill>
                  <a:prstClr val="black"/>
                </a:solidFill>
              </a:rPr>
              <a:t> for the future.</a:t>
            </a:r>
            <a:br>
              <a:rPr lang="en-GB" sz="3200" dirty="0">
                <a:solidFill>
                  <a:prstClr val="black"/>
                </a:solidFill>
              </a:rPr>
            </a:br>
            <a:r>
              <a:rPr lang="en-GB" sz="3200" i="1" dirty="0">
                <a:solidFill>
                  <a:prstClr val="black"/>
                </a:solidFill>
              </a:rPr>
              <a:t>Colin Mackenzie, Routes to Recovery</a:t>
            </a:r>
          </a:p>
        </p:txBody>
      </p:sp>
      <p:pic>
        <p:nvPicPr>
          <p:cNvPr id="3"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779024" y="5708873"/>
            <a:ext cx="1146277" cy="980728"/>
          </a:xfrm>
          <a:prstGeom prst="rect">
            <a:avLst/>
          </a:prstGeom>
          <a:noFill/>
        </p:spPr>
      </p:pic>
    </p:spTree>
    <p:extLst>
      <p:ext uri="{BB962C8B-B14F-4D97-AF65-F5344CB8AC3E}">
        <p14:creationId xmlns:p14="http://schemas.microsoft.com/office/powerpoint/2010/main" val="4176662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8412" y="282453"/>
            <a:ext cx="8435280" cy="1143000"/>
          </a:xfrm>
          <a:prstGeom prst="rect">
            <a:avLst/>
          </a:prstGeom>
        </p:spPr>
        <p:txBody>
          <a:bodyPr/>
          <a:lstStyle/>
          <a:p>
            <a:pPr>
              <a:spcBef>
                <a:spcPct val="0"/>
              </a:spcBef>
              <a:defRPr/>
            </a:pPr>
            <a:r>
              <a:rPr lang="en-GB" sz="4400" dirty="0"/>
              <a:t>Resilience</a:t>
            </a:r>
          </a:p>
        </p:txBody>
      </p:sp>
      <p:pic>
        <p:nvPicPr>
          <p:cNvPr id="3"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338726" y="5722101"/>
            <a:ext cx="1146277" cy="980728"/>
          </a:xfrm>
          <a:prstGeom prst="rect">
            <a:avLst/>
          </a:prstGeom>
          <a:noFill/>
        </p:spPr>
      </p:pic>
      <p:sp>
        <p:nvSpPr>
          <p:cNvPr id="7" name="Content Placeholder 2"/>
          <p:cNvSpPr txBox="1">
            <a:spLocks/>
          </p:cNvSpPr>
          <p:nvPr/>
        </p:nvSpPr>
        <p:spPr>
          <a:xfrm>
            <a:off x="1981200" y="1340769"/>
            <a:ext cx="8229600" cy="4525963"/>
          </a:xfrm>
          <a:prstGeom prst="rect">
            <a:avLst/>
          </a:prstGeom>
        </p:spPr>
        <p:txBody>
          <a:bodyPr/>
          <a:lstStyle/>
          <a:p>
            <a:pPr marL="342900" indent="-342900" algn="ctr">
              <a:spcBef>
                <a:spcPct val="20000"/>
              </a:spcBef>
              <a:defRPr/>
            </a:pPr>
            <a:r>
              <a:rPr lang="en-GB" sz="3200" dirty="0">
                <a:solidFill>
                  <a:prstClr val="black"/>
                </a:solidFill>
              </a:rPr>
              <a:t>‘He who has a why to live for </a:t>
            </a:r>
          </a:p>
          <a:p>
            <a:pPr marL="342900" indent="-342900" algn="ctr">
              <a:spcBef>
                <a:spcPct val="20000"/>
              </a:spcBef>
              <a:defRPr/>
            </a:pPr>
            <a:r>
              <a:rPr lang="en-GB" sz="3200" dirty="0">
                <a:solidFill>
                  <a:prstClr val="black"/>
                </a:solidFill>
              </a:rPr>
              <a:t>can bear with almost any how’</a:t>
            </a:r>
          </a:p>
          <a:p>
            <a:pPr marL="342900" indent="-342900" algn="ctr">
              <a:spcBef>
                <a:spcPct val="20000"/>
              </a:spcBef>
              <a:defRPr/>
            </a:pPr>
            <a:r>
              <a:rPr lang="en-GB" sz="1600" i="1" dirty="0">
                <a:solidFill>
                  <a:prstClr val="black"/>
                </a:solidFill>
              </a:rPr>
              <a:t>Friedrich </a:t>
            </a:r>
            <a:r>
              <a:rPr lang="en-GB" sz="1600" i="1" dirty="0" err="1">
                <a:solidFill>
                  <a:prstClr val="black"/>
                </a:solidFill>
              </a:rPr>
              <a:t>Nietzche</a:t>
            </a:r>
            <a:endParaRPr lang="en-GB" sz="1600" dirty="0">
              <a:solidFill>
                <a:prstClr val="black"/>
              </a:solidFill>
            </a:endParaRPr>
          </a:p>
        </p:txBody>
      </p:sp>
      <p:sp>
        <p:nvSpPr>
          <p:cNvPr id="4" name="TextBox 3"/>
          <p:cNvSpPr txBox="1"/>
          <p:nvPr/>
        </p:nvSpPr>
        <p:spPr>
          <a:xfrm>
            <a:off x="10879494" y="522514"/>
            <a:ext cx="830424" cy="584775"/>
          </a:xfrm>
          <a:prstGeom prst="rect">
            <a:avLst/>
          </a:prstGeom>
          <a:noFill/>
        </p:spPr>
        <p:txBody>
          <a:bodyPr wrap="square" rtlCol="0">
            <a:spAutoFit/>
          </a:bodyPr>
          <a:lstStyle/>
          <a:p>
            <a:pPr algn="ctr"/>
            <a:r>
              <a:rPr lang="en-GB" sz="3200" b="1" dirty="0" smtClean="0">
                <a:solidFill>
                  <a:srgbClr val="FF0000"/>
                </a:solidFill>
              </a:rPr>
              <a:t>1</a:t>
            </a:r>
            <a:endParaRPr lang="en-GB" sz="3200" b="1" dirty="0">
              <a:solidFill>
                <a:srgbClr val="FF0000"/>
              </a:solidFill>
            </a:endParaRPr>
          </a:p>
        </p:txBody>
      </p:sp>
    </p:spTree>
    <p:extLst>
      <p:ext uri="{BB962C8B-B14F-4D97-AF65-F5344CB8AC3E}">
        <p14:creationId xmlns:p14="http://schemas.microsoft.com/office/powerpoint/2010/main" val="3943748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5520" y="274638"/>
            <a:ext cx="8435280" cy="1143000"/>
          </a:xfrm>
          <a:prstGeom prst="rect">
            <a:avLst/>
          </a:prstGeom>
        </p:spPr>
        <p:txBody>
          <a:bodyPr/>
          <a:lstStyle/>
          <a:p>
            <a:pPr>
              <a:spcBef>
                <a:spcPct val="0"/>
              </a:spcBef>
              <a:defRPr/>
            </a:pPr>
            <a:r>
              <a:rPr lang="en-GB" sz="4400" dirty="0">
                <a:solidFill>
                  <a:srgbClr val="C00000"/>
                </a:solidFill>
              </a:rPr>
              <a:t>Resilience</a:t>
            </a:r>
          </a:p>
        </p:txBody>
      </p:sp>
      <p:pic>
        <p:nvPicPr>
          <p:cNvPr id="3"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58945" y="5597056"/>
            <a:ext cx="1146277" cy="980728"/>
          </a:xfrm>
          <a:prstGeom prst="rect">
            <a:avLst/>
          </a:prstGeom>
          <a:noFill/>
        </p:spPr>
      </p:pic>
      <p:sp>
        <p:nvSpPr>
          <p:cNvPr id="7" name="Content Placeholder 2"/>
          <p:cNvSpPr txBox="1">
            <a:spLocks/>
          </p:cNvSpPr>
          <p:nvPr/>
        </p:nvSpPr>
        <p:spPr>
          <a:xfrm>
            <a:off x="1981200" y="1340769"/>
            <a:ext cx="8229600" cy="4525963"/>
          </a:xfrm>
          <a:prstGeom prst="rect">
            <a:avLst/>
          </a:prstGeom>
        </p:spPr>
        <p:txBody>
          <a:bodyPr/>
          <a:lstStyle/>
          <a:p>
            <a:r>
              <a:rPr lang="en-GB" sz="3200" dirty="0">
                <a:solidFill>
                  <a:prstClr val="black"/>
                </a:solidFill>
              </a:rPr>
              <a:t>That quality of an individual that enables them to persist in the face of  challenges and recover from difficulty or hardship.  </a:t>
            </a:r>
            <a:r>
              <a:rPr lang="en-GB" sz="3200" i="1" dirty="0">
                <a:solidFill>
                  <a:prstClr val="black"/>
                </a:solidFill>
              </a:rPr>
              <a:t>Colby Pearce</a:t>
            </a:r>
          </a:p>
        </p:txBody>
      </p:sp>
      <p:sp>
        <p:nvSpPr>
          <p:cNvPr id="5" name="TextBox 4"/>
          <p:cNvSpPr txBox="1"/>
          <p:nvPr/>
        </p:nvSpPr>
        <p:spPr>
          <a:xfrm>
            <a:off x="2063552" y="4365104"/>
            <a:ext cx="2736304" cy="523220"/>
          </a:xfrm>
          <a:prstGeom prst="rect">
            <a:avLst/>
          </a:prstGeom>
          <a:noFill/>
        </p:spPr>
        <p:txBody>
          <a:bodyPr wrap="square" rtlCol="0">
            <a:spAutoFit/>
          </a:bodyPr>
          <a:lstStyle/>
          <a:p>
            <a:r>
              <a:rPr lang="en-GB" sz="2800" dirty="0">
                <a:solidFill>
                  <a:prstClr val="black"/>
                </a:solidFill>
              </a:rPr>
              <a:t>Inner fortitude</a:t>
            </a:r>
          </a:p>
        </p:txBody>
      </p:sp>
      <p:sp>
        <p:nvSpPr>
          <p:cNvPr id="6" name="TextBox 5"/>
          <p:cNvSpPr txBox="1"/>
          <p:nvPr/>
        </p:nvSpPr>
        <p:spPr>
          <a:xfrm>
            <a:off x="7464152" y="4365104"/>
            <a:ext cx="2736304" cy="523220"/>
          </a:xfrm>
          <a:prstGeom prst="rect">
            <a:avLst/>
          </a:prstGeom>
          <a:noFill/>
        </p:spPr>
        <p:txBody>
          <a:bodyPr wrap="square" rtlCol="0">
            <a:spAutoFit/>
          </a:bodyPr>
          <a:lstStyle/>
          <a:p>
            <a:r>
              <a:rPr lang="en-GB" sz="2800" dirty="0">
                <a:solidFill>
                  <a:prstClr val="black"/>
                </a:solidFill>
              </a:rPr>
              <a:t>‘Bounce-back’</a:t>
            </a:r>
          </a:p>
        </p:txBody>
      </p:sp>
      <p:sp>
        <p:nvSpPr>
          <p:cNvPr id="8" name="TextBox 7"/>
          <p:cNvSpPr txBox="1"/>
          <p:nvPr/>
        </p:nvSpPr>
        <p:spPr>
          <a:xfrm>
            <a:off x="3215680" y="3212977"/>
            <a:ext cx="5328592" cy="954107"/>
          </a:xfrm>
          <a:prstGeom prst="rect">
            <a:avLst/>
          </a:prstGeom>
          <a:noFill/>
        </p:spPr>
        <p:txBody>
          <a:bodyPr wrap="square" rtlCol="0">
            <a:spAutoFit/>
          </a:bodyPr>
          <a:lstStyle/>
          <a:p>
            <a:pPr algn="ctr"/>
            <a:r>
              <a:rPr lang="en-GB" sz="2800" dirty="0">
                <a:solidFill>
                  <a:prstClr val="black"/>
                </a:solidFill>
              </a:rPr>
              <a:t>Normal development under difficult circumstances </a:t>
            </a:r>
            <a:r>
              <a:rPr lang="en-GB" sz="2800" i="1" dirty="0" err="1">
                <a:solidFill>
                  <a:prstClr val="black"/>
                </a:solidFill>
              </a:rPr>
              <a:t>Fonagy</a:t>
            </a:r>
            <a:r>
              <a:rPr lang="en-GB" sz="2800" i="1" dirty="0">
                <a:solidFill>
                  <a:prstClr val="black"/>
                </a:solidFill>
              </a:rPr>
              <a:t> et al</a:t>
            </a:r>
            <a:endParaRPr lang="en-GB" sz="2800" dirty="0">
              <a:solidFill>
                <a:prstClr val="black"/>
              </a:solidFill>
            </a:endParaRPr>
          </a:p>
        </p:txBody>
      </p:sp>
    </p:spTree>
    <p:extLst>
      <p:ext uri="{BB962C8B-B14F-4D97-AF65-F5344CB8AC3E}">
        <p14:creationId xmlns:p14="http://schemas.microsoft.com/office/powerpoint/2010/main" val="490455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C00000"/>
                </a:solidFill>
              </a:rPr>
              <a:t>Resilience can be viewed as........</a:t>
            </a:r>
            <a:endParaRPr lang="en-GB" dirty="0">
              <a:solidFill>
                <a:srgbClr val="C00000"/>
              </a:solidFill>
            </a:endParaRPr>
          </a:p>
        </p:txBody>
      </p:sp>
      <p:sp>
        <p:nvSpPr>
          <p:cNvPr id="3" name="Content Placeholder 2"/>
          <p:cNvSpPr>
            <a:spLocks noGrp="1"/>
          </p:cNvSpPr>
          <p:nvPr>
            <p:ph idx="1"/>
          </p:nvPr>
        </p:nvSpPr>
        <p:spPr>
          <a:xfrm>
            <a:off x="1981200" y="2332038"/>
            <a:ext cx="8229600" cy="4525963"/>
          </a:xfrm>
        </p:spPr>
        <p:txBody>
          <a:bodyPr>
            <a:normAutofit/>
          </a:bodyPr>
          <a:lstStyle/>
          <a:p>
            <a:r>
              <a:rPr lang="en-GB" sz="2800" dirty="0"/>
              <a:t>part of a continuum with it’s opposite being vulnerability.</a:t>
            </a:r>
          </a:p>
          <a:p>
            <a:r>
              <a:rPr lang="en-GB" sz="2800" dirty="0"/>
              <a:t>a dynamic process rather than a static state.</a:t>
            </a:r>
          </a:p>
          <a:p>
            <a:r>
              <a:rPr lang="en-GB" sz="2800" dirty="0"/>
              <a:t>an attribute that is affected by nature (genes and innate faculties) as well as nurture (environmental/ relational influences)</a:t>
            </a:r>
          </a:p>
          <a:p>
            <a:r>
              <a:rPr lang="en-GB" sz="2800" dirty="0"/>
              <a:t>a state that impacts on and is influenced by the </a:t>
            </a:r>
            <a:r>
              <a:rPr lang="en-GB" sz="2800" dirty="0" smtClean="0"/>
              <a:t>whole development of the </a:t>
            </a:r>
            <a:r>
              <a:rPr lang="en-GB" sz="2800" dirty="0"/>
              <a:t>individual; physical, emotional and </a:t>
            </a:r>
            <a:r>
              <a:rPr lang="en-GB" sz="2800" dirty="0" smtClean="0"/>
              <a:t>cognitive.</a:t>
            </a:r>
            <a:endParaRPr lang="en-GB" sz="2800" dirty="0"/>
          </a:p>
          <a:p>
            <a:pPr>
              <a:buNone/>
            </a:pPr>
            <a:endParaRPr lang="en-GB" dirty="0"/>
          </a:p>
        </p:txBody>
      </p:sp>
      <p:pic>
        <p:nvPicPr>
          <p:cNvPr id="4"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865970" y="5645618"/>
            <a:ext cx="1146277" cy="980728"/>
          </a:xfrm>
          <a:prstGeom prst="rect">
            <a:avLst/>
          </a:prstGeom>
          <a:noFill/>
        </p:spPr>
      </p:pic>
      <p:sp>
        <p:nvSpPr>
          <p:cNvPr id="5" name="TextBox 4"/>
          <p:cNvSpPr txBox="1"/>
          <p:nvPr/>
        </p:nvSpPr>
        <p:spPr>
          <a:xfrm>
            <a:off x="1524000" y="1424970"/>
            <a:ext cx="2880320" cy="707886"/>
          </a:xfrm>
          <a:prstGeom prst="rect">
            <a:avLst/>
          </a:prstGeom>
          <a:noFill/>
        </p:spPr>
        <p:txBody>
          <a:bodyPr wrap="square" rtlCol="0">
            <a:spAutoFit/>
          </a:bodyPr>
          <a:lstStyle/>
          <a:p>
            <a:r>
              <a:rPr lang="en-GB" sz="4000" dirty="0">
                <a:solidFill>
                  <a:prstClr val="black"/>
                </a:solidFill>
              </a:rPr>
              <a:t>Vulnerability</a:t>
            </a:r>
          </a:p>
        </p:txBody>
      </p:sp>
      <p:sp>
        <p:nvSpPr>
          <p:cNvPr id="6" name="TextBox 5"/>
          <p:cNvSpPr txBox="1"/>
          <p:nvPr/>
        </p:nvSpPr>
        <p:spPr>
          <a:xfrm>
            <a:off x="7860704" y="1424970"/>
            <a:ext cx="2880320" cy="707886"/>
          </a:xfrm>
          <a:prstGeom prst="rect">
            <a:avLst/>
          </a:prstGeom>
          <a:noFill/>
        </p:spPr>
        <p:txBody>
          <a:bodyPr wrap="square" rtlCol="0">
            <a:spAutoFit/>
          </a:bodyPr>
          <a:lstStyle/>
          <a:p>
            <a:r>
              <a:rPr lang="en-GB" sz="4000" dirty="0">
                <a:solidFill>
                  <a:prstClr val="black"/>
                </a:solidFill>
              </a:rPr>
              <a:t>Resilience</a:t>
            </a:r>
          </a:p>
        </p:txBody>
      </p:sp>
      <p:cxnSp>
        <p:nvCxnSpPr>
          <p:cNvPr id="7" name="Straight Arrow Connector 6"/>
          <p:cNvCxnSpPr/>
          <p:nvPr/>
        </p:nvCxnSpPr>
        <p:spPr>
          <a:xfrm>
            <a:off x="4620344" y="1844824"/>
            <a:ext cx="3024336" cy="0"/>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23" y="183026"/>
            <a:ext cx="11355754" cy="1440160"/>
          </a:xfrm>
        </p:spPr>
        <p:txBody>
          <a:bodyPr>
            <a:normAutofit/>
          </a:bodyPr>
          <a:lstStyle/>
          <a:p>
            <a:pPr algn="l"/>
            <a:r>
              <a:rPr lang="en-GB" dirty="0" smtClean="0">
                <a:solidFill>
                  <a:srgbClr val="C00000"/>
                </a:solidFill>
              </a:rPr>
              <a:t>How can resilience be observed and measured?</a:t>
            </a:r>
            <a:endParaRPr lang="en-GB" dirty="0">
              <a:solidFill>
                <a:srgbClr val="C00000"/>
              </a:solidFill>
            </a:endParaRPr>
          </a:p>
        </p:txBody>
      </p:sp>
      <p:sp>
        <p:nvSpPr>
          <p:cNvPr id="3" name="Content Placeholder 2"/>
          <p:cNvSpPr>
            <a:spLocks noGrp="1"/>
          </p:cNvSpPr>
          <p:nvPr>
            <p:ph idx="1"/>
          </p:nvPr>
        </p:nvSpPr>
        <p:spPr>
          <a:xfrm>
            <a:off x="406400" y="2708921"/>
            <a:ext cx="11449538" cy="2736304"/>
          </a:xfrm>
        </p:spPr>
        <p:txBody>
          <a:bodyPr anchor="t"/>
          <a:lstStyle/>
          <a:p>
            <a:pPr marL="0">
              <a:buNone/>
            </a:pPr>
            <a:r>
              <a:rPr lang="en-GB" dirty="0" smtClean="0"/>
              <a:t>The Nature Nurture project has designed a tool to aid the understanding and measurement of resilience in children and young people;</a:t>
            </a:r>
          </a:p>
          <a:p>
            <a:pPr algn="ctr">
              <a:buNone/>
            </a:pPr>
            <a:endParaRPr lang="en-GB" dirty="0" smtClean="0"/>
          </a:p>
          <a:p>
            <a:pPr algn="ctr">
              <a:buNone/>
            </a:pPr>
            <a:r>
              <a:rPr lang="en-GB" dirty="0" smtClean="0"/>
              <a:t>‘The Seven Building Blocks of Resilience’</a:t>
            </a:r>
            <a:endParaRPr lang="en-GB" dirty="0"/>
          </a:p>
        </p:txBody>
      </p:sp>
      <p:pic>
        <p:nvPicPr>
          <p:cNvPr id="4" name="Picture 6" descr="C:\Users\Terri\Desktop\New Nature Nurture folder\NN logo.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0709661" y="5622171"/>
            <a:ext cx="1146277" cy="980728"/>
          </a:xfrm>
          <a:prstGeom prst="rect">
            <a:avLst/>
          </a:prstGeom>
          <a:noFill/>
        </p:spPr>
      </p:pic>
      <p:sp>
        <p:nvSpPr>
          <p:cNvPr id="5" name="TextBox 4"/>
          <p:cNvSpPr txBox="1"/>
          <p:nvPr/>
        </p:nvSpPr>
        <p:spPr>
          <a:xfrm>
            <a:off x="11206265" y="318331"/>
            <a:ext cx="830424" cy="584775"/>
          </a:xfrm>
          <a:prstGeom prst="rect">
            <a:avLst/>
          </a:prstGeom>
          <a:noFill/>
        </p:spPr>
        <p:txBody>
          <a:bodyPr wrap="square" rtlCol="0">
            <a:spAutoFit/>
          </a:bodyPr>
          <a:lstStyle/>
          <a:p>
            <a:pPr algn="ctr"/>
            <a:r>
              <a:rPr lang="en-GB" sz="3200" b="1" dirty="0">
                <a:solidFill>
                  <a:srgbClr val="FF0000"/>
                </a:solidFill>
              </a:rPr>
              <a:t>2</a:t>
            </a:r>
          </a:p>
        </p:txBody>
      </p:sp>
    </p:spTree>
    <p:extLst>
      <p:ext uri="{BB962C8B-B14F-4D97-AF65-F5344CB8AC3E}">
        <p14:creationId xmlns:p14="http://schemas.microsoft.com/office/powerpoint/2010/main" val="1024179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8295</TotalTime>
  <Words>1764</Words>
  <Application>Microsoft Office PowerPoint</Application>
  <PresentationFormat>Custom</PresentationFormat>
  <Paragraphs>200</Paragraphs>
  <Slides>41</Slides>
  <Notes>1</Notes>
  <HiddenSlides>0</HiddenSlides>
  <MMClips>0</MMClips>
  <ScaleCrop>false</ScaleCrop>
  <HeadingPairs>
    <vt:vector size="4" baseType="variant">
      <vt:variant>
        <vt:lpstr>Theme</vt:lpstr>
      </vt:variant>
      <vt:variant>
        <vt:i4>9</vt:i4>
      </vt:variant>
      <vt:variant>
        <vt:lpstr>Slide Titles</vt:lpstr>
      </vt:variant>
      <vt:variant>
        <vt:i4>41</vt:i4>
      </vt:variant>
    </vt:vector>
  </HeadingPairs>
  <TitlesOfParts>
    <vt:vector size="50"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Strategies to support the development of resilience in outdoor settings</vt:lpstr>
      <vt:lpstr>Nature Nurture </vt:lpstr>
      <vt:lpstr>Nature Nurture </vt:lpstr>
      <vt:lpstr>Nature Nurture </vt:lpstr>
      <vt:lpstr>PowerPoint Presentation</vt:lpstr>
      <vt:lpstr>PowerPoint Presentation</vt:lpstr>
      <vt:lpstr>PowerPoint Presentation</vt:lpstr>
      <vt:lpstr>Resilience can be viewed as........</vt:lpstr>
      <vt:lpstr>How can resilience be observed and measured?</vt:lpstr>
      <vt:lpstr>How can resilience be observed and measured?</vt:lpstr>
      <vt:lpstr>How can resilience be observed and measured?</vt:lpstr>
      <vt:lpstr>Observation and Assessment Informs Practice</vt:lpstr>
      <vt:lpstr>Barriers to Resilience – what are the influencing factors that make individuals vulnerable?</vt:lpstr>
      <vt:lpstr>Stress and trauma</vt:lpstr>
      <vt:lpstr>PowerPoint Presentation</vt:lpstr>
      <vt:lpstr>PowerPoint Presentation</vt:lpstr>
      <vt:lpstr>Agency, Self Efficacy, Empowerment, Resilience</vt:lpstr>
      <vt:lpstr>Strategies we can use in Forest School to promote Resilience</vt:lpstr>
      <vt:lpstr>How Nature Supports Resilience:</vt:lpstr>
      <vt:lpstr>PowerPoint Presentation</vt:lpstr>
      <vt:lpstr>Studies have shown that nature improves mental and emotional health and wellbeing</vt:lpstr>
      <vt:lpstr>Studies have shown that nature improves mental health and wellbeing</vt:lpstr>
      <vt:lpstr>Studies have shown that time in nature reduces stress</vt:lpstr>
      <vt:lpstr>Studies have shown that time in nature reduces stress</vt:lpstr>
      <vt:lpstr>Studies have shown that time in nature reduces stress</vt:lpstr>
      <vt:lpstr>Studies show that time spent in nature promotes emotional health and wellbeing</vt:lpstr>
      <vt:lpstr>Studies show that time spent in nature promotes emotional health and wellbeing</vt:lpstr>
      <vt:lpstr>Studies have shown being outdoors in natural spaces supports positive social interaction</vt:lpstr>
      <vt:lpstr>Studies have shown being outdoors in natural spaces supports positive social interaction</vt:lpstr>
      <vt:lpstr>Nurturing… the role of relationship </vt:lpstr>
      <vt:lpstr>Why is a ‘nurturing’ attitude important for all ages?</vt:lpstr>
      <vt:lpstr>PowerPoint Presentation</vt:lpstr>
      <vt:lpstr>How can we support interactional rhythms?</vt:lpstr>
      <vt:lpstr>From ‘Rhythmicity’ by Henry Maier </vt:lpstr>
      <vt:lpstr>PowerPoint Presentation</vt:lpstr>
      <vt:lpstr>PowerPoint Presentation</vt:lpstr>
      <vt:lpstr>How can we support play rhythms?</vt:lpstr>
      <vt:lpstr>PowerPoint Presentation</vt:lpstr>
      <vt:lpstr>How can we support group dynamic rhythms?</vt:lpstr>
      <vt:lpstr>Strategies we can use in Forest School to promote Resilience</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support the development of resilience in outdoor settings</dc:title>
  <dc:creator>Terri Harrison</dc:creator>
  <cp:lastModifiedBy>gareth davies</cp:lastModifiedBy>
  <cp:revision>31</cp:revision>
  <dcterms:created xsi:type="dcterms:W3CDTF">2014-09-24T11:59:12Z</dcterms:created>
  <dcterms:modified xsi:type="dcterms:W3CDTF">2014-12-09T15:42:42Z</dcterms:modified>
</cp:coreProperties>
</file>